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7" r:id="rId2"/>
    <p:sldId id="258" r:id="rId3"/>
    <p:sldId id="264" r:id="rId4"/>
    <p:sldId id="265" r:id="rId5"/>
    <p:sldId id="289" r:id="rId6"/>
    <p:sldId id="290" r:id="rId7"/>
    <p:sldId id="266" r:id="rId8"/>
    <p:sldId id="267" r:id="rId9"/>
    <p:sldId id="269" r:id="rId10"/>
    <p:sldId id="270" r:id="rId11"/>
    <p:sldId id="271" r:id="rId12"/>
    <p:sldId id="259" r:id="rId13"/>
    <p:sldId id="260" r:id="rId14"/>
    <p:sldId id="306" r:id="rId15"/>
    <p:sldId id="263" r:id="rId16"/>
    <p:sldId id="262" r:id="rId17"/>
    <p:sldId id="275" r:id="rId18"/>
    <p:sldId id="273" r:id="rId19"/>
    <p:sldId id="276" r:id="rId20"/>
    <p:sldId id="274" r:id="rId21"/>
    <p:sldId id="277" r:id="rId22"/>
    <p:sldId id="278" r:id="rId23"/>
    <p:sldId id="279" r:id="rId24"/>
    <p:sldId id="286" r:id="rId25"/>
    <p:sldId id="287" r:id="rId26"/>
    <p:sldId id="285" r:id="rId27"/>
    <p:sldId id="284" r:id="rId28"/>
    <p:sldId id="281" r:id="rId29"/>
    <p:sldId id="311" r:id="rId30"/>
    <p:sldId id="312" r:id="rId31"/>
    <p:sldId id="282" r:id="rId32"/>
    <p:sldId id="283" r:id="rId33"/>
    <p:sldId id="292" r:id="rId34"/>
    <p:sldId id="288" r:id="rId35"/>
    <p:sldId id="297" r:id="rId36"/>
    <p:sldId id="291" r:id="rId37"/>
    <p:sldId id="296" r:id="rId38"/>
    <p:sldId id="293" r:id="rId39"/>
    <p:sldId id="294" r:id="rId40"/>
    <p:sldId id="310" r:id="rId41"/>
    <p:sldId id="305" r:id="rId42"/>
    <p:sldId id="295" r:id="rId43"/>
    <p:sldId id="298" r:id="rId44"/>
    <p:sldId id="299" r:id="rId45"/>
    <p:sldId id="300" r:id="rId46"/>
    <p:sldId id="301" r:id="rId47"/>
    <p:sldId id="302" r:id="rId48"/>
    <p:sldId id="304" r:id="rId49"/>
    <p:sldId id="308" r:id="rId50"/>
    <p:sldId id="309" r:id="rId51"/>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9" autoAdjust="0"/>
    <p:restoredTop sz="94660"/>
  </p:normalViewPr>
  <p:slideViewPr>
    <p:cSldViewPr>
      <p:cViewPr varScale="1">
        <p:scale>
          <a:sx n="151" d="100"/>
          <a:sy n="151" d="100"/>
        </p:scale>
        <p:origin x="-40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C4F643-5A7D-48EF-B0A3-9EC91B989684}" type="datetimeFigureOut">
              <a:rPr lang="nl-NL" smtClean="0"/>
              <a:t>8-6-2018</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97779-DC7C-4177-846F-8D0577A976D5}" type="slidenum">
              <a:rPr lang="nl-NL" smtClean="0"/>
              <a:t>‹nr.›</a:t>
            </a:fld>
            <a:endParaRPr lang="nl-NL"/>
          </a:p>
        </p:txBody>
      </p:sp>
    </p:spTree>
    <p:extLst>
      <p:ext uri="{BB962C8B-B14F-4D97-AF65-F5344CB8AC3E}">
        <p14:creationId xmlns:p14="http://schemas.microsoft.com/office/powerpoint/2010/main" val="264787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12</a:t>
            </a:fld>
            <a:endParaRPr lang="nl-NL"/>
          </a:p>
        </p:txBody>
      </p:sp>
    </p:spTree>
    <p:extLst>
      <p:ext uri="{BB962C8B-B14F-4D97-AF65-F5344CB8AC3E}">
        <p14:creationId xmlns:p14="http://schemas.microsoft.com/office/powerpoint/2010/main" val="385253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13</a:t>
            </a:fld>
            <a:endParaRPr lang="nl-NL"/>
          </a:p>
        </p:txBody>
      </p:sp>
    </p:spTree>
    <p:extLst>
      <p:ext uri="{BB962C8B-B14F-4D97-AF65-F5344CB8AC3E}">
        <p14:creationId xmlns:p14="http://schemas.microsoft.com/office/powerpoint/2010/main" val="317304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21</a:t>
            </a:fld>
            <a:endParaRPr lang="nl-NL"/>
          </a:p>
        </p:txBody>
      </p:sp>
    </p:spTree>
    <p:extLst>
      <p:ext uri="{BB962C8B-B14F-4D97-AF65-F5344CB8AC3E}">
        <p14:creationId xmlns:p14="http://schemas.microsoft.com/office/powerpoint/2010/main" val="171156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solidFill>
                  <a:prstClr val="black"/>
                </a:solidFill>
              </a:rPr>
              <a:pPr/>
              <a:t>27</a:t>
            </a:fld>
            <a:endParaRPr lang="nl-NL">
              <a:solidFill>
                <a:prstClr val="black"/>
              </a:solidFill>
            </a:endParaRPr>
          </a:p>
        </p:txBody>
      </p:sp>
    </p:spTree>
    <p:extLst>
      <p:ext uri="{BB962C8B-B14F-4D97-AF65-F5344CB8AC3E}">
        <p14:creationId xmlns:p14="http://schemas.microsoft.com/office/powerpoint/2010/main" val="284739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36</a:t>
            </a:fld>
            <a:endParaRPr lang="nl-NL"/>
          </a:p>
        </p:txBody>
      </p:sp>
    </p:spTree>
    <p:extLst>
      <p:ext uri="{BB962C8B-B14F-4D97-AF65-F5344CB8AC3E}">
        <p14:creationId xmlns:p14="http://schemas.microsoft.com/office/powerpoint/2010/main" val="246055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39</a:t>
            </a:fld>
            <a:endParaRPr lang="nl-NL"/>
          </a:p>
        </p:txBody>
      </p:sp>
    </p:spTree>
    <p:extLst>
      <p:ext uri="{BB962C8B-B14F-4D97-AF65-F5344CB8AC3E}">
        <p14:creationId xmlns:p14="http://schemas.microsoft.com/office/powerpoint/2010/main" val="257725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42</a:t>
            </a:fld>
            <a:endParaRPr lang="nl-NL"/>
          </a:p>
        </p:txBody>
      </p:sp>
    </p:spTree>
    <p:extLst>
      <p:ext uri="{BB962C8B-B14F-4D97-AF65-F5344CB8AC3E}">
        <p14:creationId xmlns:p14="http://schemas.microsoft.com/office/powerpoint/2010/main" val="287015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43</a:t>
            </a:fld>
            <a:endParaRPr lang="nl-NL"/>
          </a:p>
        </p:txBody>
      </p:sp>
    </p:spTree>
    <p:extLst>
      <p:ext uri="{BB962C8B-B14F-4D97-AF65-F5344CB8AC3E}">
        <p14:creationId xmlns:p14="http://schemas.microsoft.com/office/powerpoint/2010/main" val="347496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5"/>
            <a:ext cx="7772400" cy="1102519"/>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941D2D-3826-46C6-A92F-3B4BCC0EC839}"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90267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BEFDB-6F25-4F11-9325-8497B38A6E6F}"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11365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02F5B3-46C1-4734-9A62-368758516ED2}"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913102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457200" y="1200151"/>
            <a:ext cx="4038600" cy="33944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19186A-CF05-43BB-8880-B4CACFEA5810}"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73631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AAAA89-2DF9-417F-A3B8-4E914317EC76}"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74440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4CC48B-C914-4145-871D-CD43887A84A1}"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18123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F27FB5-2A30-4834-902C-3CBCC3BEFFF3}"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3130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19D00-CAB9-44BC-8545-F44F131FED12}"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96134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A6E46C-10AA-46E6-B6DE-D0959F52783B}"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20837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589A9-47C8-473A-A3DE-72B64C8609CE}"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13800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3" y="204787"/>
            <a:ext cx="3008313" cy="871538"/>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DDD602-B60C-401A-BEA7-A84043214697}"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69849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BECB7-ACFA-4607-96A7-7BCB0033934A}"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3817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smtClean="0"/>
              <a:t>Klik om het opmaakprofiel te bewerken</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smtClean="0"/>
              <a:t>Klik om de opmaakprofielen van de modeltekst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8196"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nl-NL">
              <a:solidFill>
                <a:srgbClr val="FFFFFF"/>
              </a:solidFill>
            </a:endParaRPr>
          </a:p>
        </p:txBody>
      </p:sp>
      <p:sp>
        <p:nvSpPr>
          <p:cNvPr id="8197"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nl-NL">
              <a:solidFill>
                <a:srgbClr val="FFFFFF"/>
              </a:solidFill>
            </a:endParaRPr>
          </a:p>
        </p:txBody>
      </p:sp>
      <p:sp>
        <p:nvSpPr>
          <p:cNvPr id="8198"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B4852B0-0825-4DC8-8DAD-8DB7896A3A0B}" type="slidenum">
              <a:rPr lang="nl-NL">
                <a:solidFill>
                  <a:srgbClr val="FFFFFF"/>
                </a:solidFill>
              </a:rPr>
              <a:pPr fontAlgn="base">
                <a:spcBef>
                  <a:spcPct val="0"/>
                </a:spcBef>
                <a:spcAft>
                  <a:spcPct val="0"/>
                </a:spcAft>
                <a:defRPr/>
              </a:pPr>
              <a:t>‹nr.›</a:t>
            </a:fld>
            <a:endParaRPr lang="nl-NL">
              <a:solidFill>
                <a:srgbClr val="FFFFFF"/>
              </a:solidFill>
            </a:endParaRPr>
          </a:p>
        </p:txBody>
      </p:sp>
    </p:spTree>
    <p:extLst>
      <p:ext uri="{BB962C8B-B14F-4D97-AF65-F5344CB8AC3E}">
        <p14:creationId xmlns:p14="http://schemas.microsoft.com/office/powerpoint/2010/main" val="23255837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3.emf"/><Relationship Id="rId4" Type="http://schemas.openxmlformats.org/officeDocument/2006/relationships/package" Target="../embeddings/Microsoft_Excel_Worksheet4.xlsx"/></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857250"/>
          </a:xfrm>
        </p:spPr>
        <p:txBody>
          <a:bodyPr/>
          <a:lstStyle/>
          <a:p>
            <a:r>
              <a:rPr lang="nl-NL" sz="3600" kern="1200" dirty="0" err="1">
                <a:solidFill>
                  <a:srgbClr val="FFFF00"/>
                </a:solidFill>
                <a:latin typeface="Calibri" panose="020F0502020204030204" pitchFamily="34" charset="0"/>
                <a:cs typeface="Arial" panose="020B0604020202020204" pitchFamily="34" charset="0"/>
              </a:rPr>
              <a:t>Smalbandfotografie</a:t>
            </a:r>
            <a:r>
              <a:rPr lang="nl-NL" sz="3600" kern="1200" dirty="0">
                <a:solidFill>
                  <a:srgbClr val="FFFF00"/>
                </a:solidFill>
                <a:latin typeface="Calibri" panose="020F0502020204030204" pitchFamily="34" charset="0"/>
                <a:cs typeface="Arial" panose="020B0604020202020204" pitchFamily="34" charset="0"/>
              </a:rPr>
              <a:t> met een DSLR</a:t>
            </a:r>
            <a:endParaRPr lang="nl-NL" sz="3600" dirty="0">
              <a:latin typeface="Calibri" panose="020F0502020204030204" pitchFamily="34" charset="0"/>
              <a:cs typeface="Arial" panose="020B0604020202020204" pitchFamily="34" charset="0"/>
            </a:endParaRPr>
          </a:p>
        </p:txBody>
      </p:sp>
      <p:sp>
        <p:nvSpPr>
          <p:cNvPr id="3" name="Tijdelijke aanduiding voor inhoud 2"/>
          <p:cNvSpPr>
            <a:spLocks noGrp="1"/>
          </p:cNvSpPr>
          <p:nvPr>
            <p:ph idx="1"/>
          </p:nvPr>
        </p:nvSpPr>
        <p:spPr>
          <a:xfrm>
            <a:off x="539552" y="4345820"/>
            <a:ext cx="8229600" cy="674201"/>
          </a:xfrm>
        </p:spPr>
        <p:txBody>
          <a:bodyPr/>
          <a:lstStyle/>
          <a:p>
            <a:pPr marL="0" lvl="0" indent="0" algn="ctr" eaLnBrk="1" fontAlgn="auto" hangingPunct="1">
              <a:spcBef>
                <a:spcPts val="0"/>
              </a:spcBef>
              <a:spcAft>
                <a:spcPts val="0"/>
              </a:spcAft>
              <a:buNone/>
            </a:pPr>
            <a:r>
              <a:rPr lang="nl-NL" sz="3600" kern="1200" dirty="0">
                <a:solidFill>
                  <a:srgbClr val="FFFF00"/>
                </a:solidFill>
                <a:latin typeface="Calibri" panose="020F0502020204030204" pitchFamily="34" charset="0"/>
              </a:rPr>
              <a:t>Maar is dat inderdaad zo ?</a:t>
            </a:r>
          </a:p>
        </p:txBody>
      </p:sp>
      <p:sp>
        <p:nvSpPr>
          <p:cNvPr id="5" name="Tekstvak 4"/>
          <p:cNvSpPr txBox="1"/>
          <p:nvPr/>
        </p:nvSpPr>
        <p:spPr>
          <a:xfrm>
            <a:off x="2958326" y="775923"/>
            <a:ext cx="2742930" cy="523220"/>
          </a:xfrm>
          <a:prstGeom prst="rect">
            <a:avLst/>
          </a:prstGeom>
          <a:noFill/>
        </p:spPr>
        <p:txBody>
          <a:bodyPr wrap="none" rtlCol="0">
            <a:spAutoFit/>
          </a:bodyPr>
          <a:lstStyle/>
          <a:p>
            <a:pPr lvl="0" algn="ctr">
              <a:spcBef>
                <a:spcPct val="20000"/>
              </a:spcBef>
            </a:pPr>
            <a:r>
              <a:rPr lang="nl-NL" sz="2800" dirty="0">
                <a:solidFill>
                  <a:srgbClr val="FFFF00"/>
                </a:solidFill>
                <a:latin typeface="Calibri" panose="020F0502020204030204" pitchFamily="34" charset="0"/>
              </a:rPr>
              <a:t>Is dat haalbaar ??</a:t>
            </a:r>
          </a:p>
        </p:txBody>
      </p:sp>
      <p:sp>
        <p:nvSpPr>
          <p:cNvPr id="7" name="Tekstvak 6"/>
          <p:cNvSpPr txBox="1"/>
          <p:nvPr/>
        </p:nvSpPr>
        <p:spPr>
          <a:xfrm>
            <a:off x="798929" y="1563638"/>
            <a:ext cx="7661503" cy="830997"/>
          </a:xfrm>
          <a:prstGeom prst="rect">
            <a:avLst/>
          </a:prstGeom>
          <a:noFill/>
        </p:spPr>
        <p:txBody>
          <a:bodyPr wrap="square" rtlCol="0">
            <a:spAutoFit/>
          </a:bodyPr>
          <a:lstStyle/>
          <a:p>
            <a:pPr lvl="0"/>
            <a:r>
              <a:rPr lang="nl-NL" sz="1600" dirty="0">
                <a:solidFill>
                  <a:srgbClr val="FFFF00"/>
                </a:solidFill>
                <a:latin typeface="Calibri" panose="020F0502020204030204" pitchFamily="34" charset="0"/>
              </a:rPr>
              <a:t>Meest gehoorde  </a:t>
            </a:r>
            <a:r>
              <a:rPr lang="nl-NL" sz="1600" dirty="0" smtClean="0">
                <a:solidFill>
                  <a:srgbClr val="FFFF00"/>
                </a:solidFill>
                <a:latin typeface="Calibri" panose="020F0502020204030204" pitchFamily="34" charset="0"/>
              </a:rPr>
              <a:t>reacties ;</a:t>
            </a:r>
          </a:p>
          <a:p>
            <a:pPr lvl="0"/>
            <a:r>
              <a:rPr lang="nl-NL" sz="1600" dirty="0" smtClean="0">
                <a:solidFill>
                  <a:srgbClr val="FFFF00"/>
                </a:solidFill>
                <a:latin typeface="Calibri" panose="020F0502020204030204" pitchFamily="34" charset="0"/>
              </a:rPr>
              <a:t>Is </a:t>
            </a:r>
            <a:r>
              <a:rPr lang="nl-NL" sz="1600" dirty="0">
                <a:solidFill>
                  <a:srgbClr val="FFFF00"/>
                </a:solidFill>
                <a:latin typeface="Calibri" panose="020F0502020204030204" pitchFamily="34" charset="0"/>
              </a:rPr>
              <a:t>weinig </a:t>
            </a:r>
            <a:r>
              <a:rPr lang="nl-NL" sz="1600" dirty="0" smtClean="0">
                <a:solidFill>
                  <a:srgbClr val="FFFF00"/>
                </a:solidFill>
                <a:latin typeface="Calibri" panose="020F0502020204030204" pitchFamily="34" charset="0"/>
              </a:rPr>
              <a:t>zinvol. Want </a:t>
            </a:r>
            <a:r>
              <a:rPr lang="nl-NL" sz="1600" dirty="0">
                <a:solidFill>
                  <a:srgbClr val="FFFF00"/>
                </a:solidFill>
                <a:latin typeface="Calibri" panose="020F0502020204030204" pitchFamily="34" charset="0"/>
              </a:rPr>
              <a:t>door de Bayermatrix wordt dit zodanig gehinderd dat het weinig </a:t>
            </a:r>
            <a:r>
              <a:rPr lang="nl-NL" sz="1600" dirty="0" smtClean="0">
                <a:solidFill>
                  <a:srgbClr val="FFFF00"/>
                </a:solidFill>
                <a:latin typeface="Calibri" panose="020F0502020204030204" pitchFamily="34" charset="0"/>
              </a:rPr>
              <a:t> zal </a:t>
            </a:r>
            <a:r>
              <a:rPr lang="nl-NL" sz="1600" dirty="0">
                <a:solidFill>
                  <a:srgbClr val="FFFF00"/>
                </a:solidFill>
                <a:latin typeface="Calibri" panose="020F0502020204030204" pitchFamily="34" charset="0"/>
              </a:rPr>
              <a:t>opleveren.</a:t>
            </a:r>
          </a:p>
        </p:txBody>
      </p:sp>
      <p:sp>
        <p:nvSpPr>
          <p:cNvPr id="8" name="Tekstvak 7"/>
          <p:cNvSpPr txBox="1"/>
          <p:nvPr/>
        </p:nvSpPr>
        <p:spPr>
          <a:xfrm>
            <a:off x="798929" y="2283718"/>
            <a:ext cx="7560840" cy="2062103"/>
          </a:xfrm>
          <a:prstGeom prst="rect">
            <a:avLst/>
          </a:prstGeom>
          <a:noFill/>
        </p:spPr>
        <p:txBody>
          <a:bodyPr wrap="square" rtlCol="0">
            <a:spAutoFit/>
          </a:bodyPr>
          <a:lstStyle/>
          <a:p>
            <a:pPr lvl="0"/>
            <a:r>
              <a:rPr lang="nl-NL" sz="1600" dirty="0">
                <a:solidFill>
                  <a:srgbClr val="FFFF00"/>
                </a:solidFill>
                <a:latin typeface="Calibri" panose="020F0502020204030204" pitchFamily="34" charset="0"/>
              </a:rPr>
              <a:t>Door deze matrix zal slechts ¼ van de pixels actief zijn bij deze tak van fotografie waardoor de gevoeligheid erg achter zal blijven en de scherpte zal hierdoor ook duidelijk minder </a:t>
            </a:r>
            <a:r>
              <a:rPr lang="nl-NL" sz="1600" dirty="0" smtClean="0">
                <a:solidFill>
                  <a:srgbClr val="FFFF00"/>
                </a:solidFill>
                <a:latin typeface="Calibri" panose="020F0502020204030204" pitchFamily="34" charset="0"/>
              </a:rPr>
              <a:t>zijn. </a:t>
            </a:r>
          </a:p>
          <a:p>
            <a:pPr lvl="0"/>
            <a:r>
              <a:rPr lang="nl-NL" sz="1600" dirty="0" smtClean="0">
                <a:solidFill>
                  <a:srgbClr val="FFFF00"/>
                </a:solidFill>
                <a:latin typeface="Calibri" panose="020F0502020204030204" pitchFamily="34" charset="0"/>
              </a:rPr>
              <a:t>Slechts 1 kleurkanaal zal signaal geven en de andere alleen maar ruis waardoor een veel slechtere signaal-ruis verhouding het gevolg is. </a:t>
            </a:r>
          </a:p>
          <a:p>
            <a:pPr lvl="0"/>
            <a:endParaRPr lang="nl-NL" sz="1600" dirty="0" smtClean="0">
              <a:solidFill>
                <a:srgbClr val="FFFF00"/>
              </a:solidFill>
              <a:latin typeface="Calibri" panose="020F0502020204030204" pitchFamily="34" charset="0"/>
            </a:endParaRPr>
          </a:p>
          <a:p>
            <a:pPr lvl="0"/>
            <a:r>
              <a:rPr lang="nl-NL" sz="1600" dirty="0" smtClean="0">
                <a:solidFill>
                  <a:srgbClr val="FFFF00"/>
                </a:solidFill>
                <a:latin typeface="Calibri" panose="020F0502020204030204" pitchFamily="34" charset="0"/>
              </a:rPr>
              <a:t>Een en ander betekend dat deze fotografie daarom beter kan gebeuren met een </a:t>
            </a:r>
            <a:r>
              <a:rPr lang="nl-NL" sz="1600" b="1" u="sng" dirty="0" err="1" smtClean="0">
                <a:solidFill>
                  <a:srgbClr val="FFFF00"/>
                </a:solidFill>
                <a:latin typeface="Calibri" panose="020F0502020204030204" pitchFamily="34" charset="0"/>
              </a:rPr>
              <a:t>gedebayerde</a:t>
            </a:r>
            <a:r>
              <a:rPr lang="nl-NL" sz="1600" b="1" u="sng" dirty="0" smtClean="0">
                <a:solidFill>
                  <a:srgbClr val="FFFF00"/>
                </a:solidFill>
                <a:latin typeface="Calibri" panose="020F0502020204030204" pitchFamily="34" charset="0"/>
              </a:rPr>
              <a:t> DSLR </a:t>
            </a:r>
            <a:r>
              <a:rPr lang="nl-NL" sz="1600" dirty="0" smtClean="0">
                <a:solidFill>
                  <a:srgbClr val="FFFF00"/>
                </a:solidFill>
                <a:latin typeface="Calibri" panose="020F0502020204030204" pitchFamily="34" charset="0"/>
              </a:rPr>
              <a:t>is ook een </a:t>
            </a:r>
            <a:r>
              <a:rPr lang="nl-NL" sz="1600" dirty="0">
                <a:solidFill>
                  <a:srgbClr val="FFFF00"/>
                </a:solidFill>
                <a:latin typeface="Calibri" panose="020F0502020204030204" pitchFamily="34" charset="0"/>
              </a:rPr>
              <a:t>veel gehoorde reactie.</a:t>
            </a:r>
          </a:p>
        </p:txBody>
      </p:sp>
      <p:sp>
        <p:nvSpPr>
          <p:cNvPr id="4" name="Tekstvak 3"/>
          <p:cNvSpPr txBox="1"/>
          <p:nvPr/>
        </p:nvSpPr>
        <p:spPr>
          <a:xfrm>
            <a:off x="8063363" y="4681835"/>
            <a:ext cx="1029449" cy="461665"/>
          </a:xfrm>
          <a:prstGeom prst="rect">
            <a:avLst/>
          </a:prstGeom>
          <a:noFill/>
        </p:spPr>
        <p:txBody>
          <a:bodyPr wrap="none" rtlCol="0">
            <a:spAutoFit/>
          </a:bodyPr>
          <a:lstStyle/>
          <a:p>
            <a:r>
              <a:rPr lang="nl-NL" sz="1200" dirty="0" err="1" smtClean="0">
                <a:solidFill>
                  <a:srgbClr val="FFFF00"/>
                </a:solidFill>
              </a:rPr>
              <a:t>Jac</a:t>
            </a:r>
            <a:r>
              <a:rPr lang="nl-NL" sz="1200" dirty="0" smtClean="0">
                <a:solidFill>
                  <a:srgbClr val="FFFF00"/>
                </a:solidFill>
              </a:rPr>
              <a:t> </a:t>
            </a:r>
            <a:r>
              <a:rPr lang="nl-NL" sz="1200" dirty="0" err="1" smtClean="0">
                <a:solidFill>
                  <a:srgbClr val="FFFF00"/>
                </a:solidFill>
              </a:rPr>
              <a:t>Brosens</a:t>
            </a:r>
            <a:endParaRPr lang="nl-NL" sz="1200" dirty="0" smtClean="0">
              <a:solidFill>
                <a:srgbClr val="FFFF00"/>
              </a:solidFill>
            </a:endParaRPr>
          </a:p>
          <a:p>
            <a:r>
              <a:rPr lang="nl-NL" sz="1200" dirty="0" smtClean="0">
                <a:solidFill>
                  <a:srgbClr val="FFFF00"/>
                </a:solidFill>
              </a:rPr>
              <a:t>  okt.  2016</a:t>
            </a:r>
            <a:endParaRPr lang="nl-NL" sz="1200" dirty="0">
              <a:solidFill>
                <a:srgbClr val="FFFF00"/>
              </a:solidFill>
            </a:endParaRPr>
          </a:p>
        </p:txBody>
      </p:sp>
    </p:spTree>
    <p:extLst>
      <p:ext uri="{BB962C8B-B14F-4D97-AF65-F5344CB8AC3E}">
        <p14:creationId xmlns:p14="http://schemas.microsoft.com/office/powerpoint/2010/main" val="188818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23528" y="33468"/>
            <a:ext cx="8496944" cy="594066"/>
          </a:xfrm>
        </p:spPr>
        <p:txBody>
          <a:bodyPr/>
          <a:lstStyle/>
          <a:p>
            <a:r>
              <a:rPr lang="nl-NL" sz="2400" dirty="0" smtClean="0">
                <a:solidFill>
                  <a:srgbClr val="FFFF00"/>
                </a:solidFill>
              </a:rPr>
              <a:t>Wat is de </a:t>
            </a:r>
            <a:r>
              <a:rPr lang="nl-NL" sz="2400" dirty="0" smtClean="0">
                <a:solidFill>
                  <a:srgbClr val="FFFF00"/>
                </a:solidFill>
                <a:latin typeface="Calibri" panose="020F0502020204030204" pitchFamily="34" charset="0"/>
              </a:rPr>
              <a:t>invloed</a:t>
            </a:r>
            <a:r>
              <a:rPr lang="nl-NL" sz="2400" dirty="0" smtClean="0">
                <a:solidFill>
                  <a:srgbClr val="FFFF00"/>
                </a:solidFill>
              </a:rPr>
              <a:t> van de Bayermatrix bij </a:t>
            </a:r>
            <a:r>
              <a:rPr lang="nl-NL" sz="2400" dirty="0" err="1" smtClean="0">
                <a:solidFill>
                  <a:srgbClr val="FFFF00"/>
                </a:solidFill>
              </a:rPr>
              <a:t>smalbandopnamen</a:t>
            </a:r>
            <a:r>
              <a:rPr lang="nl-NL" sz="2400" dirty="0" smtClean="0">
                <a:solidFill>
                  <a:srgbClr val="FFFF00"/>
                </a:solidFill>
              </a:rPr>
              <a:t> ?</a:t>
            </a:r>
            <a:endParaRPr lang="nl-NL" sz="2400" dirty="0">
              <a:solidFill>
                <a:srgbClr val="FFFF00"/>
              </a:solidFill>
            </a:endParaRPr>
          </a:p>
        </p:txBody>
      </p:sp>
      <p:sp>
        <p:nvSpPr>
          <p:cNvPr id="4" name="Tekstvak 3"/>
          <p:cNvSpPr txBox="1"/>
          <p:nvPr/>
        </p:nvSpPr>
        <p:spPr>
          <a:xfrm>
            <a:off x="395536" y="789552"/>
            <a:ext cx="8280920" cy="646331"/>
          </a:xfrm>
          <a:prstGeom prst="rect">
            <a:avLst/>
          </a:prstGeom>
          <a:noFill/>
        </p:spPr>
        <p:txBody>
          <a:bodyPr wrap="square" rtlCol="0">
            <a:spAutoFit/>
          </a:bodyPr>
          <a:lstStyle/>
          <a:p>
            <a:r>
              <a:rPr lang="nl-NL" dirty="0" smtClean="0">
                <a:solidFill>
                  <a:srgbClr val="FFFF00"/>
                </a:solidFill>
                <a:latin typeface="Calibri" panose="020F0502020204030204" pitchFamily="34" charset="0"/>
              </a:rPr>
              <a:t>Het licht dat door het </a:t>
            </a:r>
            <a:r>
              <a:rPr lang="nl-NL" dirty="0" err="1" smtClean="0">
                <a:solidFill>
                  <a:srgbClr val="FFFF00"/>
                </a:solidFill>
                <a:latin typeface="Calibri" panose="020F0502020204030204" pitchFamily="34" charset="0"/>
              </a:rPr>
              <a:t>smalbandfilter</a:t>
            </a:r>
            <a:r>
              <a:rPr lang="nl-NL" dirty="0" smtClean="0">
                <a:solidFill>
                  <a:srgbClr val="FFFF00"/>
                </a:solidFill>
                <a:latin typeface="Calibri" panose="020F0502020204030204" pitchFamily="34" charset="0"/>
              </a:rPr>
              <a:t> is doorgelaten moet ook nog het </a:t>
            </a:r>
            <a:r>
              <a:rPr lang="nl-NL" dirty="0" err="1" smtClean="0">
                <a:solidFill>
                  <a:srgbClr val="FFFF00"/>
                </a:solidFill>
                <a:latin typeface="Calibri" panose="020F0502020204030204" pitchFamily="34" charset="0"/>
              </a:rPr>
              <a:t>bayerfilter</a:t>
            </a:r>
            <a:r>
              <a:rPr lang="nl-NL" dirty="0" smtClean="0">
                <a:solidFill>
                  <a:srgbClr val="FFFF00"/>
                </a:solidFill>
                <a:latin typeface="Calibri" panose="020F0502020204030204" pitchFamily="34" charset="0"/>
              </a:rPr>
              <a:t> passeren voordat het bij de sensor aankomt.</a:t>
            </a:r>
            <a:endParaRPr lang="nl-NL" dirty="0">
              <a:solidFill>
                <a:srgbClr val="FFFF00"/>
              </a:solidFill>
              <a:latin typeface="Calibri" panose="020F0502020204030204" pitchFamily="34" charset="0"/>
            </a:endParaRPr>
          </a:p>
        </p:txBody>
      </p:sp>
      <p:sp>
        <p:nvSpPr>
          <p:cNvPr id="3" name="Tekstvak 2"/>
          <p:cNvSpPr txBox="1"/>
          <p:nvPr/>
        </p:nvSpPr>
        <p:spPr>
          <a:xfrm>
            <a:off x="481789" y="1635646"/>
            <a:ext cx="3024336" cy="1200329"/>
          </a:xfrm>
          <a:prstGeom prst="rect">
            <a:avLst/>
          </a:prstGeom>
          <a:noFill/>
        </p:spPr>
        <p:txBody>
          <a:bodyPr wrap="square" rtlCol="0">
            <a:spAutoFit/>
          </a:bodyPr>
          <a:lstStyle/>
          <a:p>
            <a:pPr lvl="0"/>
            <a:r>
              <a:rPr lang="nl-NL" dirty="0">
                <a:solidFill>
                  <a:srgbClr val="FFFF00"/>
                </a:solidFill>
                <a:latin typeface="Calibri" panose="020F0502020204030204" pitchFamily="34" charset="0"/>
              </a:rPr>
              <a:t>Belangrijk is dus hoe de </a:t>
            </a:r>
            <a:r>
              <a:rPr lang="nl-NL" dirty="0" smtClean="0">
                <a:solidFill>
                  <a:srgbClr val="FFFF00"/>
                </a:solidFill>
                <a:latin typeface="Calibri" panose="020F0502020204030204" pitchFamily="34" charset="0"/>
              </a:rPr>
              <a:t>transmissie </a:t>
            </a:r>
            <a:r>
              <a:rPr lang="nl-NL" dirty="0">
                <a:solidFill>
                  <a:srgbClr val="FFFF00"/>
                </a:solidFill>
                <a:latin typeface="Calibri" panose="020F0502020204030204" pitchFamily="34" charset="0"/>
              </a:rPr>
              <a:t>van de </a:t>
            </a:r>
            <a:r>
              <a:rPr lang="nl-NL" dirty="0" err="1" smtClean="0">
                <a:solidFill>
                  <a:srgbClr val="FFFF00"/>
                </a:solidFill>
                <a:latin typeface="Calibri" panose="020F0502020204030204" pitchFamily="34" charset="0"/>
              </a:rPr>
              <a:t>smalbandgolflengte</a:t>
            </a:r>
            <a:r>
              <a:rPr lang="nl-NL" dirty="0" smtClean="0">
                <a:solidFill>
                  <a:srgbClr val="FFFF00"/>
                </a:solidFill>
                <a:latin typeface="Calibri" panose="020F0502020204030204" pitchFamily="34" charset="0"/>
              </a:rPr>
              <a:t> </a:t>
            </a:r>
            <a:r>
              <a:rPr lang="nl-NL" dirty="0">
                <a:solidFill>
                  <a:srgbClr val="FFFF00"/>
                </a:solidFill>
                <a:latin typeface="Calibri" panose="020F0502020204030204" pitchFamily="34" charset="0"/>
              </a:rPr>
              <a:t>door de </a:t>
            </a:r>
            <a:r>
              <a:rPr lang="nl-NL" dirty="0" err="1">
                <a:solidFill>
                  <a:srgbClr val="FFFF00"/>
                </a:solidFill>
                <a:latin typeface="Calibri" panose="020F0502020204030204" pitchFamily="34" charset="0"/>
              </a:rPr>
              <a:t>bayerfilters</a:t>
            </a:r>
            <a:r>
              <a:rPr lang="nl-NL" dirty="0">
                <a:solidFill>
                  <a:srgbClr val="FFFF00"/>
                </a:solidFill>
                <a:latin typeface="Calibri" panose="020F0502020204030204" pitchFamily="34" charset="0"/>
              </a:rPr>
              <a:t> is. </a:t>
            </a:r>
            <a:endParaRPr lang="nl-NL" dirty="0" smtClean="0">
              <a:solidFill>
                <a:srgbClr val="FFFF00"/>
              </a:solidFill>
              <a:latin typeface="Calibri" panose="020F0502020204030204" pitchFamily="34" charset="0"/>
            </a:endParaRPr>
          </a:p>
        </p:txBody>
      </p:sp>
      <p:pic>
        <p:nvPicPr>
          <p:cNvPr id="1026" name="Picture 2" descr="K:\Backup12-2015\Documents\Astro\450Dmono\Canon_450D_Spectral_Respon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563638"/>
            <a:ext cx="5484698" cy="351213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468831" y="3147814"/>
            <a:ext cx="3024335" cy="1477328"/>
          </a:xfrm>
          <a:prstGeom prst="rect">
            <a:avLst/>
          </a:prstGeom>
          <a:noFill/>
        </p:spPr>
        <p:txBody>
          <a:bodyPr wrap="square" rtlCol="0">
            <a:spAutoFit/>
          </a:bodyPr>
          <a:lstStyle/>
          <a:p>
            <a:pPr lvl="0"/>
            <a:r>
              <a:rPr lang="nl-NL" dirty="0">
                <a:solidFill>
                  <a:srgbClr val="FFFF00"/>
                </a:solidFill>
                <a:latin typeface="Calibri" panose="020F0502020204030204" pitchFamily="34" charset="0"/>
              </a:rPr>
              <a:t>Als het betreffende </a:t>
            </a:r>
            <a:r>
              <a:rPr lang="nl-NL" dirty="0" err="1">
                <a:solidFill>
                  <a:srgbClr val="FFFF00"/>
                </a:solidFill>
                <a:latin typeface="Calibri" panose="020F0502020204030204" pitchFamily="34" charset="0"/>
              </a:rPr>
              <a:t>bayerfilter</a:t>
            </a:r>
            <a:r>
              <a:rPr lang="nl-NL" dirty="0">
                <a:solidFill>
                  <a:srgbClr val="FFFF00"/>
                </a:solidFill>
                <a:latin typeface="Calibri" panose="020F0502020204030204" pitchFamily="34" charset="0"/>
              </a:rPr>
              <a:t> deze kleur volledig  </a:t>
            </a:r>
            <a:r>
              <a:rPr lang="nl-NL" dirty="0" smtClean="0">
                <a:solidFill>
                  <a:srgbClr val="FFFF00"/>
                </a:solidFill>
                <a:latin typeface="Calibri" panose="020F0502020204030204" pitchFamily="34" charset="0"/>
              </a:rPr>
              <a:t>zou </a:t>
            </a:r>
            <a:r>
              <a:rPr lang="nl-NL" dirty="0">
                <a:solidFill>
                  <a:srgbClr val="FFFF00"/>
                </a:solidFill>
                <a:latin typeface="Calibri" panose="020F0502020204030204" pitchFamily="34" charset="0"/>
              </a:rPr>
              <a:t>doorlaten is er </a:t>
            </a:r>
            <a:r>
              <a:rPr lang="nl-NL" dirty="0" smtClean="0">
                <a:solidFill>
                  <a:srgbClr val="FFFF00"/>
                </a:solidFill>
                <a:latin typeface="Calibri" panose="020F0502020204030204" pitchFamily="34" charset="0"/>
              </a:rPr>
              <a:t>geen </a:t>
            </a:r>
            <a:r>
              <a:rPr lang="nl-NL" dirty="0">
                <a:solidFill>
                  <a:srgbClr val="FFFF00"/>
                </a:solidFill>
                <a:latin typeface="Calibri" panose="020F0502020204030204" pitchFamily="34" charset="0"/>
              </a:rPr>
              <a:t>nadelig effect van dit filter aan de orde.</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961" y="1563639"/>
            <a:ext cx="5496625" cy="351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5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339" y="51470"/>
            <a:ext cx="5484698" cy="3512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107504" y="123478"/>
            <a:ext cx="3472835" cy="3108543"/>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We zien nu dat de </a:t>
            </a:r>
            <a:r>
              <a:rPr lang="nl-NL" sz="1600" dirty="0" err="1" smtClean="0">
                <a:solidFill>
                  <a:srgbClr val="FFFF00"/>
                </a:solidFill>
                <a:latin typeface="Calibri" panose="020F0502020204030204" pitchFamily="34" charset="0"/>
              </a:rPr>
              <a:t>bayermatrix</a:t>
            </a:r>
            <a:r>
              <a:rPr lang="nl-NL" sz="1600" dirty="0" smtClean="0">
                <a:solidFill>
                  <a:srgbClr val="FFFF00"/>
                </a:solidFill>
                <a:latin typeface="Calibri" panose="020F0502020204030204" pitchFamily="34" charset="0"/>
              </a:rPr>
              <a:t> gunstige eigenschappen heeft voor kleur van </a:t>
            </a:r>
            <a:r>
              <a:rPr lang="nl-NL" sz="1600" dirty="0" err="1" smtClean="0">
                <a:solidFill>
                  <a:srgbClr val="FFFF00"/>
                </a:solidFill>
                <a:latin typeface="Calibri" panose="020F0502020204030204" pitchFamily="34" charset="0"/>
              </a:rPr>
              <a:t>H-a</a:t>
            </a:r>
            <a:r>
              <a:rPr lang="nl-NL" sz="1600" dirty="0" smtClean="0">
                <a:solidFill>
                  <a:srgbClr val="FFFF00"/>
                </a:solidFill>
                <a:latin typeface="Calibri" panose="020F0502020204030204" pitchFamily="34" charset="0"/>
              </a:rPr>
              <a:t> en S-2. De rode filters laten dit donker rode licht namelijk voor 100% door.</a:t>
            </a:r>
          </a:p>
          <a:p>
            <a:r>
              <a:rPr lang="nl-NL" sz="1000" dirty="0" smtClean="0">
                <a:solidFill>
                  <a:srgbClr val="FFFF00"/>
                </a:solidFill>
                <a:latin typeface="Calibri" panose="020F0502020204030204" pitchFamily="34" charset="0"/>
              </a:rPr>
              <a:t>  </a:t>
            </a:r>
          </a:p>
          <a:p>
            <a:r>
              <a:rPr lang="nl-NL" sz="1600" dirty="0" smtClean="0">
                <a:solidFill>
                  <a:srgbClr val="FFFF00"/>
                </a:solidFill>
                <a:latin typeface="Calibri" panose="020F0502020204030204" pitchFamily="34" charset="0"/>
              </a:rPr>
              <a:t>Maar  het blauwe licht van </a:t>
            </a:r>
            <a:r>
              <a:rPr lang="nl-NL" sz="1600" dirty="0" err="1" smtClean="0">
                <a:solidFill>
                  <a:srgbClr val="FFFF00"/>
                </a:solidFill>
                <a:latin typeface="Calibri" panose="020F0502020204030204" pitchFamily="34" charset="0"/>
              </a:rPr>
              <a:t>H-b</a:t>
            </a:r>
            <a:r>
              <a:rPr lang="nl-NL" sz="1600" dirty="0" smtClean="0">
                <a:solidFill>
                  <a:srgbClr val="FFFF00"/>
                </a:solidFill>
                <a:latin typeface="Calibri" panose="020F0502020204030204" pitchFamily="34" charset="0"/>
              </a:rPr>
              <a:t> en het groene licht van O-3 wordt niet maximaal doorgelaten.</a:t>
            </a:r>
          </a:p>
          <a:p>
            <a:r>
              <a:rPr lang="nl-NL" sz="1000" dirty="0" smtClean="0">
                <a:solidFill>
                  <a:srgbClr val="FFFF00"/>
                </a:solidFill>
                <a:latin typeface="Calibri" panose="020F0502020204030204" pitchFamily="34" charset="0"/>
              </a:rPr>
              <a:t>  </a:t>
            </a:r>
          </a:p>
          <a:p>
            <a:r>
              <a:rPr lang="nl-NL" sz="1600" dirty="0" smtClean="0">
                <a:solidFill>
                  <a:srgbClr val="FFFF00"/>
                </a:solidFill>
                <a:latin typeface="Calibri" panose="020F0502020204030204" pitchFamily="34" charset="0"/>
              </a:rPr>
              <a:t>Dit betekend dat de gevoeligheid van de sensor voor O-3 en </a:t>
            </a:r>
            <a:r>
              <a:rPr lang="nl-NL" sz="1600" dirty="0" err="1" smtClean="0">
                <a:solidFill>
                  <a:srgbClr val="FFFF00"/>
                </a:solidFill>
                <a:latin typeface="Calibri" panose="020F0502020204030204" pitchFamily="34" charset="0"/>
              </a:rPr>
              <a:t>H-b</a:t>
            </a:r>
            <a:r>
              <a:rPr lang="nl-NL" sz="1600" dirty="0" smtClean="0">
                <a:solidFill>
                  <a:srgbClr val="FFFF00"/>
                </a:solidFill>
                <a:latin typeface="Calibri" panose="020F0502020204030204" pitchFamily="34" charset="0"/>
              </a:rPr>
              <a:t> ( anders dan bij </a:t>
            </a:r>
            <a:r>
              <a:rPr lang="nl-NL" sz="1600" dirty="0" err="1" smtClean="0">
                <a:solidFill>
                  <a:srgbClr val="FFFF00"/>
                </a:solidFill>
                <a:latin typeface="Calibri" panose="020F0502020204030204" pitchFamily="34" charset="0"/>
              </a:rPr>
              <a:t>H-a</a:t>
            </a:r>
            <a:r>
              <a:rPr lang="nl-NL" sz="1600" dirty="0" smtClean="0">
                <a:solidFill>
                  <a:srgbClr val="FFFF00"/>
                </a:solidFill>
                <a:latin typeface="Calibri" panose="020F0502020204030204" pitchFamily="34" charset="0"/>
              </a:rPr>
              <a:t> en S-2) ongunstig wordt beïnvloedt door de </a:t>
            </a:r>
            <a:r>
              <a:rPr lang="nl-NL" sz="1600" dirty="0" err="1" smtClean="0">
                <a:solidFill>
                  <a:srgbClr val="FFFF00"/>
                </a:solidFill>
                <a:latin typeface="Calibri" panose="020F0502020204030204" pitchFamily="34" charset="0"/>
              </a:rPr>
              <a:t>bayermatrix</a:t>
            </a:r>
            <a:r>
              <a:rPr lang="nl-NL" sz="1600" dirty="0" smtClean="0">
                <a:solidFill>
                  <a:srgbClr val="FFFF00"/>
                </a:solidFill>
                <a:latin typeface="Calibri" panose="020F0502020204030204" pitchFamily="34" charset="0"/>
              </a:rPr>
              <a:t>. </a:t>
            </a:r>
          </a:p>
        </p:txBody>
      </p:sp>
      <p:sp>
        <p:nvSpPr>
          <p:cNvPr id="9" name="Tekstvak 8"/>
          <p:cNvSpPr txBox="1"/>
          <p:nvPr/>
        </p:nvSpPr>
        <p:spPr>
          <a:xfrm>
            <a:off x="827584" y="3939902"/>
            <a:ext cx="7344816" cy="830997"/>
          </a:xfrm>
          <a:prstGeom prst="rect">
            <a:avLst/>
          </a:prstGeom>
          <a:noFill/>
        </p:spPr>
        <p:txBody>
          <a:bodyPr wrap="square" rtlCol="0">
            <a:spAutoFit/>
          </a:bodyPr>
          <a:lstStyle/>
          <a:p>
            <a:r>
              <a:rPr lang="nl-NL" sz="2400" dirty="0" smtClean="0">
                <a:solidFill>
                  <a:srgbClr val="FFFF00"/>
                </a:solidFill>
                <a:latin typeface="Calibri" panose="020F0502020204030204" pitchFamily="34" charset="0"/>
              </a:rPr>
              <a:t>Is dit nu een reden om er voor te kiezen de </a:t>
            </a:r>
            <a:r>
              <a:rPr lang="nl-NL" sz="2400" dirty="0" err="1" smtClean="0">
                <a:solidFill>
                  <a:srgbClr val="FFFF00"/>
                </a:solidFill>
                <a:latin typeface="Calibri" panose="020F0502020204030204" pitchFamily="34" charset="0"/>
              </a:rPr>
              <a:t>bayermatrix</a:t>
            </a:r>
            <a:r>
              <a:rPr lang="nl-NL" sz="2400" dirty="0" smtClean="0">
                <a:solidFill>
                  <a:srgbClr val="FFFF00"/>
                </a:solidFill>
                <a:latin typeface="Calibri" panose="020F0502020204030204" pitchFamily="34" charset="0"/>
              </a:rPr>
              <a:t> van de sensor te verwijderen ( het z.g. </a:t>
            </a:r>
            <a:r>
              <a:rPr lang="nl-NL" sz="2400" dirty="0" err="1" smtClean="0">
                <a:solidFill>
                  <a:srgbClr val="FFFF00"/>
                </a:solidFill>
                <a:latin typeface="Calibri" panose="020F0502020204030204" pitchFamily="34" charset="0"/>
              </a:rPr>
              <a:t>debayeren</a:t>
            </a:r>
            <a:r>
              <a:rPr lang="nl-NL" sz="2400" dirty="0" smtClean="0">
                <a:solidFill>
                  <a:srgbClr val="FFFF00"/>
                </a:solidFill>
                <a:latin typeface="Calibri" panose="020F0502020204030204" pitchFamily="34" charset="0"/>
              </a:rPr>
              <a:t>) ?  </a:t>
            </a:r>
            <a:endParaRPr lang="nl-NL" sz="2400" dirty="0">
              <a:solidFill>
                <a:srgbClr val="FFFF00"/>
              </a:solidFill>
              <a:latin typeface="Calibri" panose="020F05020202040302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339" y="51471"/>
            <a:ext cx="5484697" cy="350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72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5497" y="82828"/>
            <a:ext cx="9001000" cy="369332"/>
          </a:xfrm>
          <a:prstGeom prst="rect">
            <a:avLst/>
          </a:prstGeom>
          <a:noFill/>
        </p:spPr>
        <p:txBody>
          <a:bodyPr wrap="square" rtlCol="0">
            <a:spAutoFit/>
          </a:bodyPr>
          <a:lstStyle/>
          <a:p>
            <a:r>
              <a:rPr lang="nl-NL" dirty="0">
                <a:solidFill>
                  <a:srgbClr val="92D050"/>
                </a:solidFill>
                <a:latin typeface="Calibri" panose="020F0502020204030204" pitchFamily="34" charset="0"/>
              </a:rPr>
              <a:t>Is dit nu een reden om er voor te kiezen de </a:t>
            </a:r>
            <a:r>
              <a:rPr lang="nl-NL" dirty="0" err="1">
                <a:solidFill>
                  <a:srgbClr val="92D050"/>
                </a:solidFill>
                <a:latin typeface="Calibri" panose="020F0502020204030204" pitchFamily="34" charset="0"/>
              </a:rPr>
              <a:t>bayermatrix</a:t>
            </a:r>
            <a:r>
              <a:rPr lang="nl-NL" dirty="0">
                <a:solidFill>
                  <a:srgbClr val="92D050"/>
                </a:solidFill>
                <a:latin typeface="Calibri" panose="020F0502020204030204" pitchFamily="34" charset="0"/>
              </a:rPr>
              <a:t> </a:t>
            </a:r>
            <a:r>
              <a:rPr lang="nl-NL" dirty="0" smtClean="0">
                <a:solidFill>
                  <a:srgbClr val="92D050"/>
                </a:solidFill>
                <a:latin typeface="Calibri" panose="020F0502020204030204" pitchFamily="34" charset="0"/>
              </a:rPr>
              <a:t> </a:t>
            </a:r>
            <a:r>
              <a:rPr lang="nl-NL" dirty="0">
                <a:solidFill>
                  <a:srgbClr val="92D050"/>
                </a:solidFill>
                <a:latin typeface="Calibri" panose="020F0502020204030204" pitchFamily="34" charset="0"/>
              </a:rPr>
              <a:t>te verwijderen ( het z.g. </a:t>
            </a:r>
            <a:r>
              <a:rPr lang="nl-NL" dirty="0" err="1">
                <a:solidFill>
                  <a:srgbClr val="92D050"/>
                </a:solidFill>
                <a:latin typeface="Calibri" panose="020F0502020204030204" pitchFamily="34" charset="0"/>
              </a:rPr>
              <a:t>debayeren</a:t>
            </a:r>
            <a:r>
              <a:rPr lang="nl-NL" dirty="0">
                <a:solidFill>
                  <a:srgbClr val="92D050"/>
                </a:solidFill>
                <a:latin typeface="Calibri" panose="020F0502020204030204" pitchFamily="34" charset="0"/>
              </a:rPr>
              <a:t>) ?  </a:t>
            </a:r>
          </a:p>
        </p:txBody>
      </p:sp>
      <p:sp>
        <p:nvSpPr>
          <p:cNvPr id="3" name="Tekstvak 2"/>
          <p:cNvSpPr txBox="1"/>
          <p:nvPr/>
        </p:nvSpPr>
        <p:spPr>
          <a:xfrm>
            <a:off x="225547" y="452160"/>
            <a:ext cx="5426573" cy="1477328"/>
          </a:xfrm>
          <a:prstGeom prst="rect">
            <a:avLst/>
          </a:prstGeom>
          <a:noFill/>
        </p:spPr>
        <p:txBody>
          <a:bodyPr wrap="square" rtlCol="0">
            <a:spAutoFit/>
          </a:bodyPr>
          <a:lstStyle/>
          <a:p>
            <a:r>
              <a:rPr lang="nl-NL" sz="1600" dirty="0">
                <a:solidFill>
                  <a:srgbClr val="FFFF00"/>
                </a:solidFill>
                <a:latin typeface="Calibri" panose="020F0502020204030204" pitchFamily="34" charset="0"/>
              </a:rPr>
              <a:t>Bij afwezigheid van de </a:t>
            </a:r>
            <a:r>
              <a:rPr lang="nl-NL" sz="1600" dirty="0" err="1">
                <a:solidFill>
                  <a:srgbClr val="FFFF00"/>
                </a:solidFill>
                <a:latin typeface="Calibri" panose="020F0502020204030204" pitchFamily="34" charset="0"/>
              </a:rPr>
              <a:t>bayerfilters</a:t>
            </a:r>
            <a:r>
              <a:rPr lang="nl-NL" sz="1600" dirty="0">
                <a:solidFill>
                  <a:srgbClr val="FFFF00"/>
                </a:solidFill>
                <a:latin typeface="Calibri" panose="020F0502020204030204" pitchFamily="34" charset="0"/>
              </a:rPr>
              <a:t> zullen de pixels van de sensor niet meer </a:t>
            </a:r>
            <a:r>
              <a:rPr lang="nl-NL" sz="1600" dirty="0" err="1">
                <a:solidFill>
                  <a:srgbClr val="FFFF00"/>
                </a:solidFill>
                <a:latin typeface="Calibri" panose="020F0502020204030204" pitchFamily="34" charset="0"/>
              </a:rPr>
              <a:t>H-a</a:t>
            </a:r>
            <a:r>
              <a:rPr lang="nl-NL" sz="1600" dirty="0">
                <a:solidFill>
                  <a:srgbClr val="FFFF00"/>
                </a:solidFill>
                <a:latin typeface="Calibri" panose="020F0502020204030204" pitchFamily="34" charset="0"/>
              </a:rPr>
              <a:t> en S-2 licht ontvangen dan de rode pixels met  </a:t>
            </a:r>
            <a:r>
              <a:rPr lang="nl-NL" sz="1600" dirty="0" err="1">
                <a:solidFill>
                  <a:srgbClr val="FFFF00"/>
                </a:solidFill>
                <a:latin typeface="Calibri" panose="020F0502020204030204" pitchFamily="34" charset="0"/>
              </a:rPr>
              <a:t>bayerfilters</a:t>
            </a:r>
            <a:r>
              <a:rPr lang="nl-NL" sz="1600" dirty="0">
                <a:solidFill>
                  <a:srgbClr val="FFFF00"/>
                </a:solidFill>
                <a:latin typeface="Calibri" panose="020F0502020204030204" pitchFamily="34" charset="0"/>
              </a:rPr>
              <a:t>.</a:t>
            </a:r>
          </a:p>
          <a:p>
            <a:r>
              <a:rPr lang="nl-NL" sz="1600" dirty="0">
                <a:solidFill>
                  <a:srgbClr val="FFFF00"/>
                </a:solidFill>
                <a:latin typeface="Calibri" panose="020F0502020204030204" pitchFamily="34" charset="0"/>
              </a:rPr>
              <a:t>Wel zullen alle pixels nu dit licht registeren.</a:t>
            </a:r>
          </a:p>
          <a:p>
            <a:r>
              <a:rPr lang="nl-NL" sz="1000" dirty="0">
                <a:solidFill>
                  <a:srgbClr val="FFFF00"/>
                </a:solidFill>
                <a:latin typeface="Calibri" panose="020F0502020204030204" pitchFamily="34" charset="0"/>
              </a:rPr>
              <a:t>  </a:t>
            </a:r>
          </a:p>
          <a:p>
            <a:r>
              <a:rPr lang="nl-NL" sz="1600" dirty="0">
                <a:solidFill>
                  <a:srgbClr val="FFFF00"/>
                </a:solidFill>
                <a:latin typeface="Calibri" panose="020F0502020204030204" pitchFamily="34" charset="0"/>
              </a:rPr>
              <a:t>Maar wordt hierdoor het signaal van de sensor groter?  </a:t>
            </a:r>
          </a:p>
        </p:txBody>
      </p:sp>
      <p:sp>
        <p:nvSpPr>
          <p:cNvPr id="5" name="Tekstvak 4"/>
          <p:cNvSpPr txBox="1"/>
          <p:nvPr/>
        </p:nvSpPr>
        <p:spPr>
          <a:xfrm>
            <a:off x="204926" y="2261809"/>
            <a:ext cx="4176464" cy="1077218"/>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Bij een </a:t>
            </a:r>
            <a:r>
              <a:rPr lang="nl-NL" sz="1600" dirty="0" err="1" smtClean="0">
                <a:solidFill>
                  <a:srgbClr val="FFFF00"/>
                </a:solidFill>
                <a:latin typeface="Calibri" panose="020F0502020204030204" pitchFamily="34" charset="0"/>
              </a:rPr>
              <a:t>bayermatrix</a:t>
            </a:r>
            <a:r>
              <a:rPr lang="nl-NL" sz="1600" dirty="0" smtClean="0">
                <a:solidFill>
                  <a:srgbClr val="FFFF00"/>
                </a:solidFill>
                <a:latin typeface="Calibri" panose="020F0502020204030204" pitchFamily="34" charset="0"/>
              </a:rPr>
              <a:t> krijgen de pixels voor de andere kleuren dan het eigen filter door interpolatie een waarde die afgeleid is van de buurpixels van die bepaalde kleur.</a:t>
            </a:r>
            <a:endParaRPr lang="nl-NL" sz="1600" dirty="0">
              <a:solidFill>
                <a:srgbClr val="FFFF00"/>
              </a:solidFill>
              <a:latin typeface="Calibri" panose="020F050202020403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396" y="2351568"/>
            <a:ext cx="4564475" cy="142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1969" b="31969"/>
          <a:stretch/>
        </p:blipFill>
        <p:spPr bwMode="auto">
          <a:xfrm>
            <a:off x="4420773" y="3147814"/>
            <a:ext cx="4564475" cy="190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244741" y="3739137"/>
            <a:ext cx="4149053" cy="830997"/>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Hierdoor zal </a:t>
            </a:r>
            <a:r>
              <a:rPr lang="nl-NL" sz="1600" dirty="0">
                <a:solidFill>
                  <a:srgbClr val="FFFF00"/>
                </a:solidFill>
                <a:latin typeface="Calibri" panose="020F0502020204030204" pitchFamily="34" charset="0"/>
              </a:rPr>
              <a:t>door </a:t>
            </a:r>
            <a:r>
              <a:rPr lang="nl-NL" sz="1600" dirty="0" smtClean="0">
                <a:solidFill>
                  <a:srgbClr val="FFFF00"/>
                </a:solidFill>
                <a:latin typeface="Calibri" panose="020F0502020204030204" pitchFamily="34" charset="0"/>
              </a:rPr>
              <a:t>het </a:t>
            </a:r>
            <a:r>
              <a:rPr lang="nl-NL" sz="1600" dirty="0" err="1">
                <a:solidFill>
                  <a:srgbClr val="FFFF00"/>
                </a:solidFill>
                <a:latin typeface="Calibri" panose="020F0502020204030204" pitchFamily="34" charset="0"/>
              </a:rPr>
              <a:t>debayeren</a:t>
            </a:r>
            <a:r>
              <a:rPr lang="nl-NL" sz="1600" dirty="0">
                <a:solidFill>
                  <a:srgbClr val="FFFF00"/>
                </a:solidFill>
                <a:latin typeface="Calibri" panose="020F0502020204030204" pitchFamily="34" charset="0"/>
              </a:rPr>
              <a:t> van de </a:t>
            </a:r>
            <a:r>
              <a:rPr lang="nl-NL" sz="1600" dirty="0" smtClean="0">
                <a:solidFill>
                  <a:srgbClr val="FFFF00"/>
                </a:solidFill>
                <a:latin typeface="Calibri" panose="020F0502020204030204" pitchFamily="34" charset="0"/>
              </a:rPr>
              <a:t>sensor het signaal bij </a:t>
            </a:r>
            <a:r>
              <a:rPr lang="nl-NL" sz="1600" dirty="0" err="1" smtClean="0">
                <a:solidFill>
                  <a:srgbClr val="FFFF00"/>
                </a:solidFill>
                <a:latin typeface="Calibri" panose="020F0502020204030204" pitchFamily="34" charset="0"/>
              </a:rPr>
              <a:t>H-a</a:t>
            </a:r>
            <a:r>
              <a:rPr lang="nl-NL" sz="1600" dirty="0" smtClean="0">
                <a:solidFill>
                  <a:srgbClr val="FFFF00"/>
                </a:solidFill>
                <a:latin typeface="Calibri" panose="020F0502020204030204" pitchFamily="34" charset="0"/>
              </a:rPr>
              <a:t> en S-2  niet hoger zijn maar zal alleen de resolutie toenemen.</a:t>
            </a:r>
            <a:endParaRPr lang="nl-NL" sz="1600" dirty="0">
              <a:solidFill>
                <a:srgbClr val="FFFF00"/>
              </a:solidFill>
              <a:latin typeface="Calibri" panose="020F0502020204030204" pitchFamily="34" charset="0"/>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406275"/>
            <a:ext cx="2952645" cy="188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1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123478"/>
            <a:ext cx="8712968" cy="646331"/>
          </a:xfrm>
          <a:prstGeom prst="rect">
            <a:avLst/>
          </a:prstGeom>
        </p:spPr>
        <p:txBody>
          <a:bodyPr wrap="square">
            <a:spAutoFit/>
          </a:bodyPr>
          <a:lstStyle/>
          <a:p>
            <a:r>
              <a:rPr lang="nl-NL" dirty="0">
                <a:solidFill>
                  <a:srgbClr val="92D050"/>
                </a:solidFill>
                <a:latin typeface="Calibri" panose="020F0502020204030204" pitchFamily="34" charset="0"/>
              </a:rPr>
              <a:t>Hierdoor zal door het </a:t>
            </a:r>
            <a:r>
              <a:rPr lang="nl-NL" dirty="0" err="1">
                <a:solidFill>
                  <a:srgbClr val="92D050"/>
                </a:solidFill>
                <a:latin typeface="Calibri" panose="020F0502020204030204" pitchFamily="34" charset="0"/>
              </a:rPr>
              <a:t>debayeren</a:t>
            </a:r>
            <a:r>
              <a:rPr lang="nl-NL" dirty="0">
                <a:solidFill>
                  <a:srgbClr val="92D050"/>
                </a:solidFill>
                <a:latin typeface="Calibri" panose="020F0502020204030204" pitchFamily="34" charset="0"/>
              </a:rPr>
              <a:t> van de sensor het signaal bij </a:t>
            </a:r>
            <a:r>
              <a:rPr lang="nl-NL" dirty="0" err="1">
                <a:solidFill>
                  <a:srgbClr val="92D050"/>
                </a:solidFill>
                <a:latin typeface="Calibri" panose="020F0502020204030204" pitchFamily="34" charset="0"/>
              </a:rPr>
              <a:t>H-a</a:t>
            </a:r>
            <a:r>
              <a:rPr lang="nl-NL" dirty="0">
                <a:solidFill>
                  <a:srgbClr val="92D050"/>
                </a:solidFill>
                <a:latin typeface="Calibri" panose="020F0502020204030204" pitchFamily="34" charset="0"/>
              </a:rPr>
              <a:t> en S-2  niet hoger zijn maar zal alleen de resolutie toenemen</a:t>
            </a:r>
            <a:r>
              <a:rPr lang="nl-NL" dirty="0" smtClean="0">
                <a:solidFill>
                  <a:srgbClr val="92D050"/>
                </a:solidFill>
                <a:latin typeface="Calibri" panose="020F0502020204030204" pitchFamily="34" charset="0"/>
              </a:rPr>
              <a:t>.</a:t>
            </a:r>
          </a:p>
        </p:txBody>
      </p:sp>
      <p:sp>
        <p:nvSpPr>
          <p:cNvPr id="3" name="Tekstvak 2"/>
          <p:cNvSpPr txBox="1"/>
          <p:nvPr/>
        </p:nvSpPr>
        <p:spPr>
          <a:xfrm>
            <a:off x="211291" y="841817"/>
            <a:ext cx="8568952" cy="1508105"/>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Maar dit is minder van toepassing voor het O-3 en </a:t>
            </a:r>
            <a:r>
              <a:rPr lang="nl-NL" sz="1600" dirty="0" err="1" smtClean="0">
                <a:solidFill>
                  <a:srgbClr val="FFFF00"/>
                </a:solidFill>
                <a:latin typeface="Calibri" panose="020F0502020204030204" pitchFamily="34" charset="0"/>
              </a:rPr>
              <a:t>H-b</a:t>
            </a:r>
            <a:r>
              <a:rPr lang="nl-NL" sz="1600" dirty="0" smtClean="0">
                <a:solidFill>
                  <a:srgbClr val="FFFF00"/>
                </a:solidFill>
                <a:latin typeface="Calibri" panose="020F0502020204030204" pitchFamily="34" charset="0"/>
              </a:rPr>
              <a:t> signaal.</a:t>
            </a:r>
          </a:p>
          <a:p>
            <a:r>
              <a:rPr lang="nl-NL" sz="1600" dirty="0" smtClean="0">
                <a:solidFill>
                  <a:srgbClr val="FFFF00"/>
                </a:solidFill>
                <a:latin typeface="Calibri" panose="020F0502020204030204" pitchFamily="34" charset="0"/>
              </a:rPr>
              <a:t>Bij dit licht zullen er meer fotonen de pixels bereiken en zal het signaal voor deze golflengte dus hoger zijn. En ook weer is de resolutie dan hoger.</a:t>
            </a:r>
          </a:p>
          <a:p>
            <a:r>
              <a:rPr lang="nl-NL" sz="1200" dirty="0" smtClean="0">
                <a:solidFill>
                  <a:srgbClr val="FFFF00"/>
                </a:solidFill>
                <a:latin typeface="Calibri" panose="020F0502020204030204" pitchFamily="34" charset="0"/>
              </a:rPr>
              <a:t> </a:t>
            </a:r>
            <a:endParaRPr lang="nl-NL" sz="1200" dirty="0">
              <a:solidFill>
                <a:srgbClr val="FFFF00"/>
              </a:solidFill>
              <a:latin typeface="Calibri" panose="020F0502020204030204" pitchFamily="34" charset="0"/>
            </a:endParaRPr>
          </a:p>
          <a:p>
            <a:r>
              <a:rPr lang="nl-NL" sz="1600" dirty="0" smtClean="0">
                <a:solidFill>
                  <a:srgbClr val="FFFF00"/>
                </a:solidFill>
                <a:latin typeface="Calibri" panose="020F0502020204030204" pitchFamily="34" charset="0"/>
              </a:rPr>
              <a:t>Maar de gevoeligheidswinst is erg gering omdat nu niet 80 of 85% maar alle fotonen de sensor bereiken</a:t>
            </a:r>
            <a:r>
              <a:rPr lang="nl-NL" sz="1600" dirty="0" smtClean="0">
                <a:solidFill>
                  <a:srgbClr val="FFFF00"/>
                </a:solidFill>
              </a:rPr>
              <a:t>.</a:t>
            </a:r>
            <a:endParaRPr lang="nl-NL" sz="1600" dirty="0">
              <a:solidFill>
                <a:srgbClr val="FFFF00"/>
              </a:solidFill>
            </a:endParaRPr>
          </a:p>
        </p:txBody>
      </p:sp>
      <p:sp>
        <p:nvSpPr>
          <p:cNvPr id="4" name="Tekstvak 3"/>
          <p:cNvSpPr txBox="1"/>
          <p:nvPr/>
        </p:nvSpPr>
        <p:spPr>
          <a:xfrm>
            <a:off x="223733" y="2643758"/>
            <a:ext cx="8808018" cy="830997"/>
          </a:xfrm>
          <a:prstGeom prst="rect">
            <a:avLst/>
          </a:prstGeom>
          <a:noFill/>
        </p:spPr>
        <p:txBody>
          <a:bodyPr wrap="square" rtlCol="0">
            <a:spAutoFit/>
          </a:bodyPr>
          <a:lstStyle/>
          <a:p>
            <a:r>
              <a:rPr lang="nl-NL" sz="1600" dirty="0" smtClean="0">
                <a:solidFill>
                  <a:srgbClr val="FFFF00"/>
                </a:solidFill>
              </a:rPr>
              <a:t>Dit betekend dat een </a:t>
            </a:r>
            <a:r>
              <a:rPr lang="nl-NL" sz="1600" dirty="0" err="1" smtClean="0">
                <a:solidFill>
                  <a:srgbClr val="FFFF00"/>
                </a:solidFill>
              </a:rPr>
              <a:t>gedebayerde</a:t>
            </a:r>
            <a:r>
              <a:rPr lang="nl-NL" sz="1600" dirty="0" smtClean="0">
                <a:solidFill>
                  <a:srgbClr val="FFFF00"/>
                </a:solidFill>
              </a:rPr>
              <a:t> sensor slecht weinig gevoeliger voor de </a:t>
            </a:r>
          </a:p>
          <a:p>
            <a:r>
              <a:rPr lang="nl-NL" sz="1600" dirty="0" err="1" smtClean="0">
                <a:solidFill>
                  <a:srgbClr val="FFFF00"/>
                </a:solidFill>
              </a:rPr>
              <a:t>smalbandkleuren</a:t>
            </a:r>
            <a:r>
              <a:rPr lang="nl-NL" sz="1600" dirty="0" smtClean="0">
                <a:solidFill>
                  <a:srgbClr val="FFFF00"/>
                </a:solidFill>
              </a:rPr>
              <a:t> zal zijn.</a:t>
            </a:r>
          </a:p>
          <a:p>
            <a:r>
              <a:rPr lang="nl-NL" sz="1600" dirty="0" smtClean="0">
                <a:solidFill>
                  <a:srgbClr val="FFFF00"/>
                </a:solidFill>
              </a:rPr>
              <a:t>Het grootste  verschil is dat de resolutie van het verkregen beeld is toegenomen. </a:t>
            </a:r>
            <a:endParaRPr lang="nl-NL" sz="1600" dirty="0">
              <a:solidFill>
                <a:srgbClr val="FFFF00"/>
              </a:solidFill>
            </a:endParaRPr>
          </a:p>
        </p:txBody>
      </p:sp>
      <p:sp>
        <p:nvSpPr>
          <p:cNvPr id="5" name="Tekstvak 4"/>
          <p:cNvSpPr txBox="1"/>
          <p:nvPr/>
        </p:nvSpPr>
        <p:spPr>
          <a:xfrm>
            <a:off x="467544" y="3651870"/>
            <a:ext cx="8136904" cy="1384995"/>
          </a:xfrm>
          <a:prstGeom prst="rect">
            <a:avLst/>
          </a:prstGeom>
          <a:noFill/>
        </p:spPr>
        <p:txBody>
          <a:bodyPr wrap="square" rtlCol="0">
            <a:spAutoFit/>
          </a:bodyPr>
          <a:lstStyle/>
          <a:p>
            <a:r>
              <a:rPr lang="nl-NL" sz="2800" dirty="0" smtClean="0">
                <a:solidFill>
                  <a:srgbClr val="FFFF00"/>
                </a:solidFill>
              </a:rPr>
              <a:t>Deze verkregen conclusies zijn het resultaat van theoretische beschouwingen en de vraag is of die in de praktijk blijken te kloppen?</a:t>
            </a:r>
            <a:endParaRPr lang="nl-NL" sz="2800" dirty="0">
              <a:solidFill>
                <a:srgbClr val="FFFF00"/>
              </a:solidFill>
            </a:endParaRPr>
          </a:p>
        </p:txBody>
      </p:sp>
    </p:spTree>
    <p:extLst>
      <p:ext uri="{BB962C8B-B14F-4D97-AF65-F5344CB8AC3E}">
        <p14:creationId xmlns:p14="http://schemas.microsoft.com/office/powerpoint/2010/main" val="277723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5536" y="51470"/>
            <a:ext cx="8352928" cy="646331"/>
          </a:xfrm>
          <a:prstGeom prst="rect">
            <a:avLst/>
          </a:prstGeom>
        </p:spPr>
        <p:txBody>
          <a:bodyPr wrap="square">
            <a:spAutoFit/>
          </a:bodyPr>
          <a:lstStyle/>
          <a:p>
            <a:r>
              <a:rPr lang="nl-NL" dirty="0">
                <a:solidFill>
                  <a:srgbClr val="92D050"/>
                </a:solidFill>
                <a:latin typeface="Calibri" panose="020F0502020204030204" pitchFamily="34" charset="0"/>
                <a:cs typeface="Calibri" panose="020F0502020204030204" pitchFamily="34" charset="0"/>
              </a:rPr>
              <a:t>Deze verkregen conclusies zijn het resultaat van theoretische beschouwingen en de vraag is of die in de praktijk blijken te kloppen?</a:t>
            </a:r>
          </a:p>
        </p:txBody>
      </p:sp>
      <p:sp>
        <p:nvSpPr>
          <p:cNvPr id="3" name="Rechthoek 2"/>
          <p:cNvSpPr/>
          <p:nvPr/>
        </p:nvSpPr>
        <p:spPr>
          <a:xfrm>
            <a:off x="323528" y="697801"/>
            <a:ext cx="8640960" cy="646331"/>
          </a:xfrm>
          <a:prstGeom prst="rect">
            <a:avLst/>
          </a:prstGeom>
        </p:spPr>
        <p:txBody>
          <a:bodyPr wrap="square">
            <a:spAutoFit/>
          </a:bodyPr>
          <a:lstStyle/>
          <a:p>
            <a:r>
              <a:rPr lang="nl-NL" dirty="0">
                <a:solidFill>
                  <a:srgbClr val="FFFF00"/>
                </a:solidFill>
                <a:cs typeface="Calibri" panose="020F0502020204030204" pitchFamily="34" charset="0"/>
              </a:rPr>
              <a:t>Hiertoe zijn </a:t>
            </a:r>
            <a:r>
              <a:rPr lang="nl-NL" dirty="0" smtClean="0">
                <a:solidFill>
                  <a:srgbClr val="FFFF00"/>
                </a:solidFill>
                <a:cs typeface="Calibri" panose="020F0502020204030204" pitchFamily="34" charset="0"/>
              </a:rPr>
              <a:t>vergelijkende gevoeligheids </a:t>
            </a:r>
            <a:r>
              <a:rPr lang="nl-NL" dirty="0">
                <a:solidFill>
                  <a:srgbClr val="FFFF00"/>
                </a:solidFill>
                <a:cs typeface="Calibri" panose="020F0502020204030204" pitchFamily="34" charset="0"/>
              </a:rPr>
              <a:t>testen gedaan met de volgende camera’s;</a:t>
            </a:r>
          </a:p>
          <a:p>
            <a:r>
              <a:rPr lang="nl-NL" dirty="0">
                <a:solidFill>
                  <a:srgbClr val="FFFF00"/>
                </a:solidFill>
                <a:cs typeface="Calibri" panose="020F0502020204030204" pitchFamily="34" charset="0"/>
              </a:rPr>
              <a:t>Canon 40Da,  Canon 450D,  Canon 450Da,  450D </a:t>
            </a:r>
            <a:r>
              <a:rPr lang="nl-NL" dirty="0" err="1">
                <a:solidFill>
                  <a:srgbClr val="FFFF00"/>
                </a:solidFill>
                <a:cs typeface="Calibri" panose="020F0502020204030204" pitchFamily="34" charset="0"/>
              </a:rPr>
              <a:t>debayerd</a:t>
            </a:r>
            <a:r>
              <a:rPr lang="nl-NL" dirty="0">
                <a:solidFill>
                  <a:srgbClr val="FFFF00"/>
                </a:solidFill>
                <a:cs typeface="Calibri" panose="020F0502020204030204" pitchFamily="34" charset="0"/>
              </a:rPr>
              <a:t>  en de Canon 6Da.</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345" y="2825612"/>
            <a:ext cx="2573796" cy="1965389"/>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373" y="1441145"/>
            <a:ext cx="2586768" cy="138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p:cNvSpPr/>
          <p:nvPr/>
        </p:nvSpPr>
        <p:spPr>
          <a:xfrm>
            <a:off x="323528" y="1368615"/>
            <a:ext cx="5904655" cy="2154436"/>
          </a:xfrm>
          <a:prstGeom prst="rect">
            <a:avLst/>
          </a:prstGeom>
        </p:spPr>
        <p:txBody>
          <a:bodyPr wrap="square">
            <a:spAutoFit/>
          </a:bodyPr>
          <a:lstStyle/>
          <a:p>
            <a:r>
              <a:rPr lang="nl-NL" dirty="0">
                <a:solidFill>
                  <a:srgbClr val="FFFF00"/>
                </a:solidFill>
              </a:rPr>
              <a:t>Door een </a:t>
            </a:r>
            <a:r>
              <a:rPr lang="nl-NL" dirty="0" err="1">
                <a:solidFill>
                  <a:srgbClr val="FFFF00"/>
                </a:solidFill>
              </a:rPr>
              <a:t>smalbandfilter</a:t>
            </a:r>
            <a:r>
              <a:rPr lang="nl-NL" dirty="0">
                <a:solidFill>
                  <a:srgbClr val="FFFF00"/>
                </a:solidFill>
              </a:rPr>
              <a:t> te gebruiken ontvangt de sensor alleen licht van die golflengte en door in die situatie opnamen te maken van een gewone testkaart kan de gevoeligheid van de verschillende camera’s voor die bepaalde kleur worden vergeleken. </a:t>
            </a:r>
            <a:endParaRPr lang="nl-NL" dirty="0" smtClean="0">
              <a:solidFill>
                <a:srgbClr val="FFFF00"/>
              </a:solidFill>
            </a:endParaRPr>
          </a:p>
          <a:p>
            <a:r>
              <a:rPr lang="nl-NL" sz="800" dirty="0">
                <a:solidFill>
                  <a:srgbClr val="FFFF00"/>
                </a:solidFill>
              </a:rPr>
              <a:t> </a:t>
            </a:r>
          </a:p>
          <a:p>
            <a:r>
              <a:rPr lang="nl-NL" dirty="0">
                <a:solidFill>
                  <a:srgbClr val="FFFF00"/>
                </a:solidFill>
              </a:rPr>
              <a:t>Het is dus niet nodig hiervoor aan de nachtelijke hemel vergelijkende testopnamen te maken.</a:t>
            </a:r>
          </a:p>
        </p:txBody>
      </p:sp>
      <p:sp>
        <p:nvSpPr>
          <p:cNvPr id="7" name="Rechthoek 6"/>
          <p:cNvSpPr/>
          <p:nvPr/>
        </p:nvSpPr>
        <p:spPr>
          <a:xfrm>
            <a:off x="323528" y="3803174"/>
            <a:ext cx="5760640" cy="923330"/>
          </a:xfrm>
          <a:prstGeom prst="rect">
            <a:avLst/>
          </a:prstGeom>
        </p:spPr>
        <p:txBody>
          <a:bodyPr wrap="square">
            <a:spAutoFit/>
          </a:bodyPr>
          <a:lstStyle/>
          <a:p>
            <a:r>
              <a:rPr lang="nl-NL" dirty="0">
                <a:solidFill>
                  <a:srgbClr val="FFFF00"/>
                </a:solidFill>
              </a:rPr>
              <a:t>Van deze testopnamen werden de </a:t>
            </a:r>
            <a:r>
              <a:rPr lang="nl-NL" dirty="0" err="1">
                <a:solidFill>
                  <a:srgbClr val="FFFF00"/>
                </a:solidFill>
              </a:rPr>
              <a:t>aduwaarden</a:t>
            </a:r>
            <a:r>
              <a:rPr lang="nl-NL" dirty="0">
                <a:solidFill>
                  <a:srgbClr val="FFFF00"/>
                </a:solidFill>
              </a:rPr>
              <a:t> van de grijsvlakken van de testkaart per kleurkanaal gemeten en in een grafiek weergegeven. </a:t>
            </a:r>
          </a:p>
        </p:txBody>
      </p:sp>
      <p:sp>
        <p:nvSpPr>
          <p:cNvPr id="8" name="Rechthoek 7"/>
          <p:cNvSpPr/>
          <p:nvPr/>
        </p:nvSpPr>
        <p:spPr>
          <a:xfrm>
            <a:off x="6714756" y="4791001"/>
            <a:ext cx="2056973" cy="369332"/>
          </a:xfrm>
          <a:prstGeom prst="rect">
            <a:avLst/>
          </a:prstGeom>
        </p:spPr>
        <p:txBody>
          <a:bodyPr wrap="none">
            <a:spAutoFit/>
          </a:bodyPr>
          <a:lstStyle/>
          <a:p>
            <a:r>
              <a:rPr lang="nl-NL" dirty="0">
                <a:solidFill>
                  <a:srgbClr val="FFFF00"/>
                </a:solidFill>
              </a:rPr>
              <a:t>Het test materiaal </a:t>
            </a:r>
          </a:p>
        </p:txBody>
      </p:sp>
    </p:spTree>
    <p:extLst>
      <p:ext uri="{BB962C8B-B14F-4D97-AF65-F5344CB8AC3E}">
        <p14:creationId xmlns:p14="http://schemas.microsoft.com/office/powerpoint/2010/main" val="222588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3528" y="0"/>
            <a:ext cx="8496944" cy="646331"/>
          </a:xfrm>
          <a:prstGeom prst="rect">
            <a:avLst/>
          </a:prstGeom>
        </p:spPr>
        <p:txBody>
          <a:bodyPr wrap="square">
            <a:spAutoFit/>
          </a:bodyPr>
          <a:lstStyle/>
          <a:p>
            <a:pPr lvl="0"/>
            <a:r>
              <a:rPr lang="nl-NL" dirty="0">
                <a:solidFill>
                  <a:srgbClr val="92D050"/>
                </a:solidFill>
              </a:rPr>
              <a:t>Van deze testopnamen werden de </a:t>
            </a:r>
            <a:r>
              <a:rPr lang="nl-NL" dirty="0" err="1">
                <a:solidFill>
                  <a:srgbClr val="92D050"/>
                </a:solidFill>
              </a:rPr>
              <a:t>aduwaarden</a:t>
            </a:r>
            <a:r>
              <a:rPr lang="nl-NL" dirty="0">
                <a:solidFill>
                  <a:srgbClr val="92D050"/>
                </a:solidFill>
              </a:rPr>
              <a:t> van de grijsvlakken van de testkaart per kleurkanaal gemeten en in een grafiek weergegeven. </a:t>
            </a:r>
          </a:p>
        </p:txBody>
      </p:sp>
      <p:sp>
        <p:nvSpPr>
          <p:cNvPr id="3" name="Tekstvak 2"/>
          <p:cNvSpPr txBox="1"/>
          <p:nvPr/>
        </p:nvSpPr>
        <p:spPr>
          <a:xfrm>
            <a:off x="251520" y="843558"/>
            <a:ext cx="8712968" cy="4370427"/>
          </a:xfrm>
          <a:prstGeom prst="rect">
            <a:avLst/>
          </a:prstGeom>
          <a:noFill/>
        </p:spPr>
        <p:txBody>
          <a:bodyPr wrap="square" rtlCol="0">
            <a:spAutoFit/>
          </a:bodyPr>
          <a:lstStyle/>
          <a:p>
            <a:r>
              <a:rPr lang="nl-NL" sz="1600" dirty="0" smtClean="0">
                <a:solidFill>
                  <a:srgbClr val="FFFF00"/>
                </a:solidFill>
              </a:rPr>
              <a:t>Maar hoe verwerk je het signaal van de 450Dmono? </a:t>
            </a:r>
          </a:p>
          <a:p>
            <a:r>
              <a:rPr lang="nl-NL" sz="1600" dirty="0" smtClean="0">
                <a:solidFill>
                  <a:srgbClr val="FFFF00"/>
                </a:solidFill>
              </a:rPr>
              <a:t>Ondanks dat de kleurfilters op de pixels niet meer aanwezig zijn blijft de camera werken met de gebruikelijke 3 kleurkanalen want de firmware is niet veranderd. </a:t>
            </a:r>
          </a:p>
          <a:p>
            <a:endParaRPr lang="nl-NL" dirty="0">
              <a:solidFill>
                <a:srgbClr val="FFFF00"/>
              </a:solidFill>
            </a:endParaRPr>
          </a:p>
          <a:p>
            <a:r>
              <a:rPr lang="nl-NL" sz="1600" dirty="0" smtClean="0">
                <a:solidFill>
                  <a:srgbClr val="FFFF00"/>
                </a:solidFill>
              </a:rPr>
              <a:t>Bij een DSLR wordt door de ingestelde kleurbalans altijd de signaalhoogte van de kleurkanalen beïnvloedt. Dit om er voor te zorgen dat de kleuren worden weergegeven zoals wij ze ervaren. Zo zien wij een grijsvlak ongeacht het soort licht dat er op valt altijd als grijs.</a:t>
            </a:r>
          </a:p>
          <a:p>
            <a:r>
              <a:rPr lang="nl-NL" sz="1600" dirty="0" smtClean="0">
                <a:solidFill>
                  <a:srgbClr val="FFFF00"/>
                </a:solidFill>
              </a:rPr>
              <a:t>Maar voor een camera is dit niet zo voor de hand liggend.</a:t>
            </a:r>
          </a:p>
          <a:p>
            <a:endParaRPr lang="nl-NL" sz="1400" dirty="0">
              <a:solidFill>
                <a:srgbClr val="FFFF00"/>
              </a:solidFill>
            </a:endParaRPr>
          </a:p>
          <a:p>
            <a:r>
              <a:rPr lang="nl-NL" sz="1400" dirty="0" smtClean="0">
                <a:solidFill>
                  <a:srgbClr val="FFFF00"/>
                </a:solidFill>
              </a:rPr>
              <a:t>Een grijsvlak is een oppervlak wat van elke kleur opvallend licht een gelijk percentage zal reflecteren. We zullen zo’n vlak altijd herkennen als grijs ondanks het soort licht dat er op valt. Bij avond- of kunstlicht  (waar veel meer rood dan blauw in zit) maar ook in de volle zon (waar veel meer blauw dan rood in zit) zien we dit steeds als grijs.</a:t>
            </a:r>
          </a:p>
          <a:p>
            <a:endParaRPr lang="nl-NL" sz="800" dirty="0" smtClean="0">
              <a:solidFill>
                <a:srgbClr val="FFFF00"/>
              </a:solidFill>
            </a:endParaRPr>
          </a:p>
          <a:p>
            <a:r>
              <a:rPr lang="nl-NL" sz="1400" dirty="0" smtClean="0">
                <a:solidFill>
                  <a:srgbClr val="FFFF00"/>
                </a:solidFill>
              </a:rPr>
              <a:t>De sensor van de camera zal bij avondlicht dit vlak meer als rood en op het midden van de dag het meer als blauw willen weergeven omdat in het eerste geval er meer rood en in het tweede geval meer blauw licht op de sensor valt. Een passende instelling van de kleurbalans zal de signalen per kleur zodanig aanpassen dat het vlak als grijs wordt weergegeven.</a:t>
            </a:r>
          </a:p>
          <a:p>
            <a:r>
              <a:rPr lang="nl-NL" sz="1400" dirty="0" smtClean="0">
                <a:solidFill>
                  <a:srgbClr val="FFFF00"/>
                </a:solidFill>
              </a:rPr>
              <a:t> </a:t>
            </a:r>
            <a:endParaRPr lang="nl-NL" sz="1400" dirty="0">
              <a:solidFill>
                <a:srgbClr val="FFFF00"/>
              </a:solidFill>
            </a:endParaRPr>
          </a:p>
        </p:txBody>
      </p:sp>
    </p:spTree>
    <p:extLst>
      <p:ext uri="{BB962C8B-B14F-4D97-AF65-F5344CB8AC3E}">
        <p14:creationId xmlns:p14="http://schemas.microsoft.com/office/powerpoint/2010/main" val="39782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3528" y="0"/>
            <a:ext cx="8352928" cy="646331"/>
          </a:xfrm>
          <a:prstGeom prst="rect">
            <a:avLst/>
          </a:prstGeom>
        </p:spPr>
        <p:txBody>
          <a:bodyPr wrap="square">
            <a:spAutoFit/>
          </a:bodyPr>
          <a:lstStyle/>
          <a:p>
            <a:r>
              <a:rPr lang="nl-NL" dirty="0">
                <a:solidFill>
                  <a:srgbClr val="92D050"/>
                </a:solidFill>
              </a:rPr>
              <a:t>Bij een DSLR wordt door de ingestelde kleurbalans altijd de signaalhoogte van de kleurkanalen beïnvloedt. </a:t>
            </a:r>
          </a:p>
        </p:txBody>
      </p:sp>
      <p:sp>
        <p:nvSpPr>
          <p:cNvPr id="4" name="Tekstvak 3"/>
          <p:cNvSpPr txBox="1"/>
          <p:nvPr/>
        </p:nvSpPr>
        <p:spPr>
          <a:xfrm>
            <a:off x="303363" y="846382"/>
            <a:ext cx="2684461" cy="3046988"/>
          </a:xfrm>
          <a:prstGeom prst="rect">
            <a:avLst/>
          </a:prstGeom>
          <a:noFill/>
        </p:spPr>
        <p:txBody>
          <a:bodyPr wrap="square" rtlCol="0">
            <a:spAutoFit/>
          </a:bodyPr>
          <a:lstStyle/>
          <a:p>
            <a:r>
              <a:rPr lang="nl-NL" sz="1600" dirty="0" smtClean="0">
                <a:solidFill>
                  <a:srgbClr val="FFFF00"/>
                </a:solidFill>
              </a:rPr>
              <a:t>Bij een </a:t>
            </a:r>
            <a:r>
              <a:rPr lang="nl-NL" sz="1600" dirty="0" err="1" smtClean="0">
                <a:solidFill>
                  <a:srgbClr val="FFFF00"/>
                </a:solidFill>
              </a:rPr>
              <a:t>gedebayerde</a:t>
            </a:r>
            <a:r>
              <a:rPr lang="nl-NL" sz="1600" dirty="0" smtClean="0">
                <a:solidFill>
                  <a:srgbClr val="FFFF00"/>
                </a:solidFill>
              </a:rPr>
              <a:t> camera zullen alle pixels steeds dezelfde hoeveelheid fotonen ontvangen. </a:t>
            </a:r>
          </a:p>
          <a:p>
            <a:r>
              <a:rPr lang="nl-NL" sz="1600" dirty="0" smtClean="0">
                <a:solidFill>
                  <a:srgbClr val="FFFF00"/>
                </a:solidFill>
              </a:rPr>
              <a:t>Door de kleurbalans instelling  zal de signaalhoogte van de pixels van de (voormalige) kleurkanalen echter verschillend kunnen worden weergegeven.</a:t>
            </a:r>
            <a:endParaRPr lang="nl-NL" sz="1600" dirty="0">
              <a:solidFill>
                <a:srgbClr val="FFFF00"/>
              </a:solidFill>
            </a:endParaRPr>
          </a:p>
        </p:txBody>
      </p:sp>
      <p:sp>
        <p:nvSpPr>
          <p:cNvPr id="3" name="Tekstvak 2"/>
          <p:cNvSpPr txBox="1"/>
          <p:nvPr/>
        </p:nvSpPr>
        <p:spPr>
          <a:xfrm>
            <a:off x="395535" y="4462754"/>
            <a:ext cx="8496945" cy="584775"/>
          </a:xfrm>
          <a:prstGeom prst="rect">
            <a:avLst/>
          </a:prstGeom>
          <a:noFill/>
        </p:spPr>
        <p:txBody>
          <a:bodyPr wrap="square" rtlCol="0">
            <a:spAutoFit/>
          </a:bodyPr>
          <a:lstStyle/>
          <a:p>
            <a:r>
              <a:rPr lang="nl-NL" sz="1600" dirty="0">
                <a:solidFill>
                  <a:srgbClr val="FFFF00"/>
                </a:solidFill>
              </a:rPr>
              <a:t>Alleen bij de instelling </a:t>
            </a:r>
            <a:r>
              <a:rPr lang="nl-NL" sz="1600" dirty="0" smtClean="0">
                <a:solidFill>
                  <a:srgbClr val="FFFF00"/>
                </a:solidFill>
              </a:rPr>
              <a:t>– </a:t>
            </a:r>
            <a:r>
              <a:rPr lang="nl-NL" sz="1600" dirty="0" err="1" smtClean="0">
                <a:solidFill>
                  <a:srgbClr val="FFFF00"/>
                </a:solidFill>
              </a:rPr>
              <a:t>custom</a:t>
            </a:r>
            <a:r>
              <a:rPr lang="nl-NL" sz="1600" dirty="0" smtClean="0">
                <a:solidFill>
                  <a:srgbClr val="FFFF00"/>
                </a:solidFill>
              </a:rPr>
              <a:t> - </a:t>
            </a:r>
            <a:r>
              <a:rPr lang="nl-NL" sz="1600" dirty="0">
                <a:solidFill>
                  <a:srgbClr val="FFFF00"/>
                </a:solidFill>
              </a:rPr>
              <a:t>worden er geen aanpassingen gedaan en zal het signaal van alle pixels gelijk </a:t>
            </a:r>
            <a:r>
              <a:rPr lang="nl-NL" sz="1600" dirty="0" smtClean="0">
                <a:solidFill>
                  <a:srgbClr val="FFFF00"/>
                </a:solidFill>
              </a:rPr>
              <a:t>zijn.</a:t>
            </a:r>
            <a:endParaRPr lang="nl-NL"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646331"/>
            <a:ext cx="6073354" cy="381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31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1520" y="51470"/>
            <a:ext cx="8712968" cy="646331"/>
          </a:xfrm>
          <a:prstGeom prst="rect">
            <a:avLst/>
          </a:prstGeom>
        </p:spPr>
        <p:txBody>
          <a:bodyPr wrap="square">
            <a:spAutoFit/>
          </a:bodyPr>
          <a:lstStyle/>
          <a:p>
            <a:pPr lvl="0"/>
            <a:r>
              <a:rPr lang="nl-NL" dirty="0">
                <a:solidFill>
                  <a:srgbClr val="92D050"/>
                </a:solidFill>
              </a:rPr>
              <a:t>Alleen bij de instelling -</a:t>
            </a:r>
            <a:r>
              <a:rPr lang="nl-NL" dirty="0" err="1" smtClean="0">
                <a:solidFill>
                  <a:srgbClr val="92D050"/>
                </a:solidFill>
              </a:rPr>
              <a:t>custom</a:t>
            </a:r>
            <a:r>
              <a:rPr lang="nl-NL" dirty="0" smtClean="0">
                <a:solidFill>
                  <a:srgbClr val="92D050"/>
                </a:solidFill>
              </a:rPr>
              <a:t>- </a:t>
            </a:r>
            <a:r>
              <a:rPr lang="nl-NL" dirty="0">
                <a:solidFill>
                  <a:srgbClr val="92D050"/>
                </a:solidFill>
              </a:rPr>
              <a:t>worden er geen aanpassingen gedaan en zal het signaal van alle pixels gelijk zijn.</a:t>
            </a:r>
          </a:p>
        </p:txBody>
      </p:sp>
      <p:sp>
        <p:nvSpPr>
          <p:cNvPr id="3" name="Tekstvak 2"/>
          <p:cNvSpPr txBox="1"/>
          <p:nvPr/>
        </p:nvSpPr>
        <p:spPr>
          <a:xfrm>
            <a:off x="539553" y="1203598"/>
            <a:ext cx="6768752" cy="3016210"/>
          </a:xfrm>
          <a:prstGeom prst="rect">
            <a:avLst/>
          </a:prstGeom>
          <a:noFill/>
        </p:spPr>
        <p:txBody>
          <a:bodyPr wrap="square" rtlCol="0">
            <a:spAutoFit/>
          </a:bodyPr>
          <a:lstStyle/>
          <a:p>
            <a:r>
              <a:rPr lang="nl-NL" sz="1600" dirty="0" smtClean="0">
                <a:solidFill>
                  <a:srgbClr val="FFFF00"/>
                </a:solidFill>
              </a:rPr>
              <a:t>Bij alle testopnamen in dit kader is steeds de kleurbalans van alle camera’s ingesteld op </a:t>
            </a:r>
            <a:r>
              <a:rPr lang="nl-NL" dirty="0" smtClean="0">
                <a:solidFill>
                  <a:srgbClr val="FFFF00"/>
                </a:solidFill>
              </a:rPr>
              <a:t>– </a:t>
            </a:r>
            <a:r>
              <a:rPr lang="nl-NL" dirty="0" err="1" smtClean="0">
                <a:solidFill>
                  <a:srgbClr val="FFFF00"/>
                </a:solidFill>
              </a:rPr>
              <a:t>custom</a:t>
            </a:r>
            <a:r>
              <a:rPr lang="nl-NL" dirty="0" smtClean="0">
                <a:solidFill>
                  <a:srgbClr val="FFFF00"/>
                </a:solidFill>
              </a:rPr>
              <a:t> - .</a:t>
            </a:r>
          </a:p>
          <a:p>
            <a:endParaRPr lang="nl-NL" dirty="0" smtClean="0">
              <a:solidFill>
                <a:srgbClr val="FFFF00"/>
              </a:solidFill>
            </a:endParaRPr>
          </a:p>
          <a:p>
            <a:r>
              <a:rPr lang="nl-NL" sz="1600" dirty="0" smtClean="0">
                <a:solidFill>
                  <a:srgbClr val="FFFF00"/>
                </a:solidFill>
              </a:rPr>
              <a:t>Ook is steeds een lineaire </a:t>
            </a:r>
            <a:r>
              <a:rPr lang="nl-NL" sz="1600" dirty="0" err="1">
                <a:solidFill>
                  <a:srgbClr val="FFFF00"/>
                </a:solidFill>
              </a:rPr>
              <a:t>r</a:t>
            </a:r>
            <a:r>
              <a:rPr lang="nl-NL" sz="1600" dirty="0" err="1" smtClean="0">
                <a:solidFill>
                  <a:srgbClr val="FFFF00"/>
                </a:solidFill>
              </a:rPr>
              <a:t>aw</a:t>
            </a:r>
            <a:r>
              <a:rPr lang="nl-NL" sz="1600" dirty="0" smtClean="0">
                <a:solidFill>
                  <a:srgbClr val="FFFF00"/>
                </a:solidFill>
              </a:rPr>
              <a:t> conversie toegepast zoals dat nodig en gebruikelijk is bij </a:t>
            </a:r>
            <a:r>
              <a:rPr lang="nl-NL" sz="1600" dirty="0" err="1" smtClean="0">
                <a:solidFill>
                  <a:srgbClr val="FFFF00"/>
                </a:solidFill>
              </a:rPr>
              <a:t>astro</a:t>
            </a:r>
            <a:r>
              <a:rPr lang="nl-NL" sz="1600" dirty="0" smtClean="0">
                <a:solidFill>
                  <a:srgbClr val="FFFF00"/>
                </a:solidFill>
              </a:rPr>
              <a:t> opnamen.</a:t>
            </a:r>
          </a:p>
          <a:p>
            <a:endParaRPr lang="nl-NL" dirty="0">
              <a:solidFill>
                <a:srgbClr val="FFFF00"/>
              </a:solidFill>
            </a:endParaRPr>
          </a:p>
          <a:p>
            <a:r>
              <a:rPr lang="nl-NL" sz="1600" dirty="0">
                <a:solidFill>
                  <a:srgbClr val="FFFF00"/>
                </a:solidFill>
              </a:rPr>
              <a:t>Hierdoor is het mogelijk de signalen van de pixels per </a:t>
            </a:r>
            <a:r>
              <a:rPr lang="nl-NL" sz="1600" dirty="0" smtClean="0">
                <a:solidFill>
                  <a:srgbClr val="FFFF00"/>
                </a:solidFill>
              </a:rPr>
              <a:t>camera onderling </a:t>
            </a:r>
            <a:r>
              <a:rPr lang="nl-NL" sz="1600" dirty="0">
                <a:solidFill>
                  <a:srgbClr val="FFFF00"/>
                </a:solidFill>
              </a:rPr>
              <a:t>goed te kunnen </a:t>
            </a:r>
            <a:r>
              <a:rPr lang="nl-NL" sz="1600" dirty="0" smtClean="0">
                <a:solidFill>
                  <a:srgbClr val="FFFF00"/>
                </a:solidFill>
              </a:rPr>
              <a:t>vergelijken.</a:t>
            </a:r>
          </a:p>
          <a:p>
            <a:endParaRPr lang="nl-NL" dirty="0">
              <a:solidFill>
                <a:srgbClr val="FFFF00"/>
              </a:solidFill>
            </a:endParaRPr>
          </a:p>
          <a:p>
            <a:endParaRPr lang="nl-NL" dirty="0" smtClean="0">
              <a:solidFill>
                <a:srgbClr val="FFFF00"/>
              </a:solidFill>
            </a:endParaRPr>
          </a:p>
          <a:p>
            <a:endParaRPr lang="nl-NL" dirty="0">
              <a:solidFill>
                <a:srgbClr val="FFFF00"/>
              </a:solidFill>
            </a:endParaRPr>
          </a:p>
        </p:txBody>
      </p:sp>
    </p:spTree>
    <p:extLst>
      <p:ext uri="{BB962C8B-B14F-4D97-AF65-F5344CB8AC3E}">
        <p14:creationId xmlns:p14="http://schemas.microsoft.com/office/powerpoint/2010/main" val="9924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1244814079"/>
              </p:ext>
            </p:extLst>
          </p:nvPr>
        </p:nvGraphicFramePr>
        <p:xfrm>
          <a:off x="316920" y="51470"/>
          <a:ext cx="8830178" cy="5040560"/>
        </p:xfrm>
        <a:graphic>
          <a:graphicData uri="http://schemas.openxmlformats.org/presentationml/2006/ole">
            <mc:AlternateContent xmlns:mc="http://schemas.openxmlformats.org/markup-compatibility/2006">
              <mc:Choice xmlns:v="urn:schemas-microsoft-com:vml" Requires="v">
                <p:oleObj spid="_x0000_s1167" name="Werkblad" r:id="rId3" imgW="10544208" imgH="6019826" progId="Excel.Sheet.12">
                  <p:embed/>
                </p:oleObj>
              </mc:Choice>
              <mc:Fallback>
                <p:oleObj name="Werkblad" r:id="rId3" imgW="10544208" imgH="6019826" progId="Excel.Sheet.12">
                  <p:embed/>
                  <p:pic>
                    <p:nvPicPr>
                      <p:cNvPr id="0" name=""/>
                      <p:cNvPicPr/>
                      <p:nvPr/>
                    </p:nvPicPr>
                    <p:blipFill>
                      <a:blip r:embed="rId4"/>
                      <a:stretch>
                        <a:fillRect/>
                      </a:stretch>
                    </p:blipFill>
                    <p:spPr>
                      <a:xfrm>
                        <a:off x="316920" y="51470"/>
                        <a:ext cx="8830178" cy="5040560"/>
                      </a:xfrm>
                      <a:prstGeom prst="rect">
                        <a:avLst/>
                      </a:prstGeom>
                    </p:spPr>
                  </p:pic>
                </p:oleObj>
              </mc:Fallback>
            </mc:AlternateContent>
          </a:graphicData>
        </a:graphic>
      </p:graphicFrame>
    </p:spTree>
    <p:extLst>
      <p:ext uri="{BB962C8B-B14F-4D97-AF65-F5344CB8AC3E}">
        <p14:creationId xmlns:p14="http://schemas.microsoft.com/office/powerpoint/2010/main" val="921140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716337229"/>
              </p:ext>
            </p:extLst>
          </p:nvPr>
        </p:nvGraphicFramePr>
        <p:xfrm>
          <a:off x="282573" y="85102"/>
          <a:ext cx="8861427" cy="5058398"/>
        </p:xfrm>
        <a:graphic>
          <a:graphicData uri="http://schemas.openxmlformats.org/presentationml/2006/ole">
            <mc:AlternateContent xmlns:mc="http://schemas.openxmlformats.org/markup-compatibility/2006">
              <mc:Choice xmlns:v="urn:schemas-microsoft-com:vml" Requires="v">
                <p:oleObj spid="_x0000_s2190" name="Werkblad" r:id="rId3" imgW="10544208" imgH="6019826" progId="Excel.Sheet.12">
                  <p:embed/>
                </p:oleObj>
              </mc:Choice>
              <mc:Fallback>
                <p:oleObj name="Werkblad" r:id="rId3" imgW="10544208" imgH="6019826" progId="Excel.Sheet.12">
                  <p:embed/>
                  <p:pic>
                    <p:nvPicPr>
                      <p:cNvPr id="0" name=""/>
                      <p:cNvPicPr/>
                      <p:nvPr/>
                    </p:nvPicPr>
                    <p:blipFill>
                      <a:blip r:embed="rId4"/>
                      <a:stretch>
                        <a:fillRect/>
                      </a:stretch>
                    </p:blipFill>
                    <p:spPr>
                      <a:xfrm>
                        <a:off x="282573" y="85102"/>
                        <a:ext cx="8861427" cy="5058398"/>
                      </a:xfrm>
                      <a:prstGeom prst="rect">
                        <a:avLst/>
                      </a:prstGeom>
                    </p:spPr>
                  </p:pic>
                </p:oleObj>
              </mc:Fallback>
            </mc:AlternateContent>
          </a:graphicData>
        </a:graphic>
      </p:graphicFrame>
    </p:spTree>
    <p:extLst>
      <p:ext uri="{BB962C8B-B14F-4D97-AF65-F5344CB8AC3E}">
        <p14:creationId xmlns:p14="http://schemas.microsoft.com/office/powerpoint/2010/main" val="2105555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914" y="891372"/>
            <a:ext cx="5248523" cy="217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1" y="3068966"/>
            <a:ext cx="9132081" cy="824841"/>
          </a:xfrm>
          <a:prstGeom prst="rect">
            <a:avLst/>
          </a:prstGeom>
        </p:spPr>
        <p:txBody>
          <a:bodyPr wrap="square">
            <a:spAutoFit/>
          </a:bodyPr>
          <a:lstStyle/>
          <a:p>
            <a:pPr lvl="0" algn="ctr" fontAlgn="base">
              <a:spcBef>
                <a:spcPct val="20000"/>
              </a:spcBef>
              <a:spcAft>
                <a:spcPct val="0"/>
              </a:spcAft>
            </a:pPr>
            <a:r>
              <a:rPr lang="nl-NL" altLang="nl-NL" sz="1400" kern="0" dirty="0">
                <a:solidFill>
                  <a:srgbClr val="FFFF00"/>
                </a:solidFill>
                <a:latin typeface="Calibri" panose="020F0502020204030204" pitchFamily="34" charset="0"/>
              </a:rPr>
              <a:t>25 % van de pixels heeft een rood filter</a:t>
            </a:r>
          </a:p>
          <a:p>
            <a:pPr lvl="0" algn="ctr" fontAlgn="base">
              <a:spcBef>
                <a:spcPct val="20000"/>
              </a:spcBef>
              <a:spcAft>
                <a:spcPct val="0"/>
              </a:spcAft>
            </a:pPr>
            <a:r>
              <a:rPr lang="nl-NL" altLang="nl-NL" sz="1400" kern="0" dirty="0">
                <a:solidFill>
                  <a:srgbClr val="FFFF00"/>
                </a:solidFill>
                <a:latin typeface="Calibri" panose="020F0502020204030204" pitchFamily="34" charset="0"/>
              </a:rPr>
              <a:t>25 % van de </a:t>
            </a:r>
            <a:r>
              <a:rPr lang="nl-NL" altLang="nl-NL" sz="1400" kern="0" dirty="0" smtClean="0">
                <a:solidFill>
                  <a:srgbClr val="FFFF00"/>
                </a:solidFill>
                <a:latin typeface="Calibri" panose="020F0502020204030204" pitchFamily="34" charset="0"/>
              </a:rPr>
              <a:t>pixels </a:t>
            </a:r>
            <a:r>
              <a:rPr lang="nl-NL" altLang="nl-NL" sz="1400" kern="0" dirty="0">
                <a:solidFill>
                  <a:srgbClr val="FFFF00"/>
                </a:solidFill>
                <a:latin typeface="Calibri" panose="020F0502020204030204" pitchFamily="34" charset="0"/>
              </a:rPr>
              <a:t>heeft een blauw filter</a:t>
            </a:r>
          </a:p>
          <a:p>
            <a:pPr lvl="0" algn="ctr" fontAlgn="base">
              <a:spcBef>
                <a:spcPct val="20000"/>
              </a:spcBef>
              <a:spcAft>
                <a:spcPct val="0"/>
              </a:spcAft>
            </a:pPr>
            <a:r>
              <a:rPr lang="nl-NL" altLang="nl-NL" sz="1400" kern="0" dirty="0">
                <a:solidFill>
                  <a:srgbClr val="FFFF00"/>
                </a:solidFill>
                <a:latin typeface="Calibri" panose="020F0502020204030204" pitchFamily="34" charset="0"/>
              </a:rPr>
              <a:t>50 % van de pixels heeft een groenfilter</a:t>
            </a:r>
          </a:p>
        </p:txBody>
      </p:sp>
      <p:sp>
        <p:nvSpPr>
          <p:cNvPr id="5" name="Rechthoek 4"/>
          <p:cNvSpPr/>
          <p:nvPr/>
        </p:nvSpPr>
        <p:spPr>
          <a:xfrm>
            <a:off x="0" y="3893801"/>
            <a:ext cx="9144000" cy="1212640"/>
          </a:xfrm>
          <a:prstGeom prst="rect">
            <a:avLst/>
          </a:prstGeom>
        </p:spPr>
        <p:txBody>
          <a:bodyPr wrap="square">
            <a:spAutoFit/>
          </a:bodyPr>
          <a:lstStyle/>
          <a:p>
            <a:pPr lvl="0" algn="ctr" fontAlgn="base">
              <a:spcBef>
                <a:spcPct val="20000"/>
              </a:spcBef>
              <a:spcAft>
                <a:spcPct val="0"/>
              </a:spcAft>
            </a:pPr>
            <a:r>
              <a:rPr lang="nl-NL" altLang="nl-NL" sz="2000" kern="0" dirty="0">
                <a:solidFill>
                  <a:srgbClr val="FFFF00"/>
                </a:solidFill>
                <a:latin typeface="Calibri" panose="020F0502020204030204" pitchFamily="34" charset="0"/>
              </a:rPr>
              <a:t>Gevolg; </a:t>
            </a:r>
          </a:p>
          <a:p>
            <a:pPr lvl="0" algn="ctr" fontAlgn="base">
              <a:spcBef>
                <a:spcPct val="20000"/>
              </a:spcBef>
              <a:spcAft>
                <a:spcPct val="0"/>
              </a:spcAft>
            </a:pPr>
            <a:r>
              <a:rPr lang="nl-NL" altLang="nl-NL" sz="2000" kern="0" dirty="0">
                <a:solidFill>
                  <a:srgbClr val="FFFF00"/>
                </a:solidFill>
                <a:latin typeface="Calibri" panose="020F0502020204030204" pitchFamily="34" charset="0"/>
              </a:rPr>
              <a:t>Kleurinformatie heeft een beperkte resolutie.</a:t>
            </a:r>
          </a:p>
          <a:p>
            <a:pPr lvl="0" algn="ctr" fontAlgn="base">
              <a:spcBef>
                <a:spcPct val="20000"/>
              </a:spcBef>
              <a:spcAft>
                <a:spcPct val="0"/>
              </a:spcAft>
            </a:pPr>
            <a:r>
              <a:rPr lang="nl-NL" altLang="nl-NL" sz="2000" kern="0" dirty="0">
                <a:solidFill>
                  <a:srgbClr val="FFFF00"/>
                </a:solidFill>
                <a:latin typeface="Calibri" panose="020F0502020204030204" pitchFamily="34" charset="0"/>
              </a:rPr>
              <a:t>Twee derde van het licht bereikt de sensor niet</a:t>
            </a:r>
            <a:r>
              <a:rPr lang="nl-NL" altLang="nl-NL" sz="2400" kern="0" dirty="0">
                <a:solidFill>
                  <a:srgbClr val="FFFF00"/>
                </a:solidFill>
              </a:rPr>
              <a:t>.</a:t>
            </a:r>
          </a:p>
        </p:txBody>
      </p:sp>
      <p:sp>
        <p:nvSpPr>
          <p:cNvPr id="6" name="Tekstvak 5"/>
          <p:cNvSpPr txBox="1"/>
          <p:nvPr/>
        </p:nvSpPr>
        <p:spPr>
          <a:xfrm>
            <a:off x="-20540" y="6"/>
            <a:ext cx="9101408" cy="769441"/>
          </a:xfrm>
          <a:prstGeom prst="rect">
            <a:avLst/>
          </a:prstGeom>
          <a:noFill/>
        </p:spPr>
        <p:txBody>
          <a:bodyPr wrap="square" rtlCol="0">
            <a:spAutoFit/>
          </a:bodyPr>
          <a:lstStyle/>
          <a:p>
            <a:pPr lvl="0" algn="ctr"/>
            <a:r>
              <a:rPr lang="nl-NL" sz="2800" dirty="0">
                <a:solidFill>
                  <a:srgbClr val="FFFF00"/>
                </a:solidFill>
                <a:latin typeface="Calibri" panose="020F0502020204030204" pitchFamily="34" charset="0"/>
              </a:rPr>
              <a:t>De Bayermatrix</a:t>
            </a:r>
          </a:p>
          <a:p>
            <a:pPr lvl="0" algn="ctr"/>
            <a:r>
              <a:rPr lang="nl-NL" sz="1600" dirty="0">
                <a:solidFill>
                  <a:srgbClr val="FFFF00"/>
                </a:solidFill>
                <a:latin typeface="Calibri" panose="020F0502020204030204" pitchFamily="34" charset="0"/>
              </a:rPr>
              <a:t>Maakt het verkrijgen van de nodige kleurinformatie mogelijk</a:t>
            </a:r>
            <a:endParaRPr lang="nl-NL" sz="1600" dirty="0">
              <a:latin typeface="Calibri" panose="020F0502020204030204" pitchFamily="34" charset="0"/>
            </a:endParaRPr>
          </a:p>
        </p:txBody>
      </p:sp>
    </p:spTree>
    <p:extLst>
      <p:ext uri="{BB962C8B-B14F-4D97-AF65-F5344CB8AC3E}">
        <p14:creationId xmlns:p14="http://schemas.microsoft.com/office/powerpoint/2010/main" val="16086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82150974"/>
              </p:ext>
            </p:extLst>
          </p:nvPr>
        </p:nvGraphicFramePr>
        <p:xfrm>
          <a:off x="296635" y="51470"/>
          <a:ext cx="8855399" cy="5006530"/>
        </p:xfrm>
        <a:graphic>
          <a:graphicData uri="http://schemas.openxmlformats.org/presentationml/2006/ole">
            <mc:AlternateContent xmlns:mc="http://schemas.openxmlformats.org/markup-compatibility/2006">
              <mc:Choice xmlns:v="urn:schemas-microsoft-com:vml" Requires="v">
                <p:oleObj spid="_x0000_s3212" name="Werkblad" r:id="rId3" imgW="10544208" imgH="5962598" progId="Excel.Sheet.12">
                  <p:embed/>
                </p:oleObj>
              </mc:Choice>
              <mc:Fallback>
                <p:oleObj name="Werkblad" r:id="rId3" imgW="10544208" imgH="5962598" progId="Excel.Sheet.12">
                  <p:embed/>
                  <p:pic>
                    <p:nvPicPr>
                      <p:cNvPr id="0" name=""/>
                      <p:cNvPicPr/>
                      <p:nvPr/>
                    </p:nvPicPr>
                    <p:blipFill>
                      <a:blip r:embed="rId4"/>
                      <a:stretch>
                        <a:fillRect/>
                      </a:stretch>
                    </p:blipFill>
                    <p:spPr>
                      <a:xfrm>
                        <a:off x="296635" y="51470"/>
                        <a:ext cx="8855399" cy="5006530"/>
                      </a:xfrm>
                      <a:prstGeom prst="rect">
                        <a:avLst/>
                      </a:prstGeom>
                    </p:spPr>
                  </p:pic>
                </p:oleObj>
              </mc:Fallback>
            </mc:AlternateContent>
          </a:graphicData>
        </a:graphic>
      </p:graphicFrame>
    </p:spTree>
    <p:extLst>
      <p:ext uri="{BB962C8B-B14F-4D97-AF65-F5344CB8AC3E}">
        <p14:creationId xmlns:p14="http://schemas.microsoft.com/office/powerpoint/2010/main" val="3359414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490415915"/>
              </p:ext>
            </p:extLst>
          </p:nvPr>
        </p:nvGraphicFramePr>
        <p:xfrm>
          <a:off x="98458" y="13903"/>
          <a:ext cx="9051794" cy="5063347"/>
        </p:xfrm>
        <a:graphic>
          <a:graphicData uri="http://schemas.openxmlformats.org/presentationml/2006/ole">
            <mc:AlternateContent xmlns:mc="http://schemas.openxmlformats.org/markup-compatibility/2006">
              <mc:Choice xmlns:v="urn:schemas-microsoft-com:vml" Requires="v">
                <p:oleObj spid="_x0000_s4235" name="Werkblad" r:id="rId4" imgW="10763243" imgH="6019826" progId="Excel.Sheet.12">
                  <p:embed/>
                </p:oleObj>
              </mc:Choice>
              <mc:Fallback>
                <p:oleObj name="Werkblad" r:id="rId4" imgW="10763243" imgH="6019826" progId="Excel.Sheet.12">
                  <p:embed/>
                  <p:pic>
                    <p:nvPicPr>
                      <p:cNvPr id="0" name=""/>
                      <p:cNvPicPr/>
                      <p:nvPr/>
                    </p:nvPicPr>
                    <p:blipFill>
                      <a:blip r:embed="rId5"/>
                      <a:stretch>
                        <a:fillRect/>
                      </a:stretch>
                    </p:blipFill>
                    <p:spPr>
                      <a:xfrm>
                        <a:off x="98458" y="13903"/>
                        <a:ext cx="9051794" cy="5063347"/>
                      </a:xfrm>
                      <a:prstGeom prst="rect">
                        <a:avLst/>
                      </a:prstGeom>
                    </p:spPr>
                  </p:pic>
                </p:oleObj>
              </mc:Fallback>
            </mc:AlternateContent>
          </a:graphicData>
        </a:graphic>
      </p:graphicFrame>
    </p:spTree>
    <p:extLst>
      <p:ext uri="{BB962C8B-B14F-4D97-AF65-F5344CB8AC3E}">
        <p14:creationId xmlns:p14="http://schemas.microsoft.com/office/powerpoint/2010/main" val="733515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67544" y="51470"/>
            <a:ext cx="8352928" cy="1077218"/>
          </a:xfrm>
          <a:prstGeom prst="rect">
            <a:avLst/>
          </a:prstGeom>
        </p:spPr>
        <p:txBody>
          <a:bodyPr wrap="square">
            <a:spAutoFit/>
          </a:bodyPr>
          <a:lstStyle/>
          <a:p>
            <a:pPr lvl="0"/>
            <a:r>
              <a:rPr lang="nl-NL" sz="1600" dirty="0" smtClean="0">
                <a:solidFill>
                  <a:srgbClr val="FFFF00"/>
                </a:solidFill>
              </a:rPr>
              <a:t>De resultaten van deze testen wijken duidelijk af van dat wat de beschouwing hieraf gaande deed verwachten. </a:t>
            </a:r>
          </a:p>
          <a:p>
            <a:pPr lvl="0"/>
            <a:r>
              <a:rPr lang="nl-NL" sz="1600" dirty="0" smtClean="0">
                <a:solidFill>
                  <a:srgbClr val="FFFF00"/>
                </a:solidFill>
              </a:rPr>
              <a:t>Steeds blijkt de gevoeligheid van de </a:t>
            </a:r>
            <a:r>
              <a:rPr lang="nl-NL" sz="1600" dirty="0" err="1" smtClean="0">
                <a:solidFill>
                  <a:srgbClr val="FFFF00"/>
                </a:solidFill>
              </a:rPr>
              <a:t>gedebayerde</a:t>
            </a:r>
            <a:r>
              <a:rPr lang="nl-NL" sz="1600" dirty="0" smtClean="0">
                <a:solidFill>
                  <a:srgbClr val="FFFF00"/>
                </a:solidFill>
              </a:rPr>
              <a:t> camera beduidend lager dan het betreffende kleurkanaal van de niet </a:t>
            </a:r>
            <a:r>
              <a:rPr lang="nl-NL" sz="1600" dirty="0" err="1" smtClean="0">
                <a:solidFill>
                  <a:srgbClr val="FFFF00"/>
                </a:solidFill>
              </a:rPr>
              <a:t>gedebayerde</a:t>
            </a:r>
            <a:r>
              <a:rPr lang="nl-NL" sz="1600" dirty="0" smtClean="0">
                <a:solidFill>
                  <a:srgbClr val="FFFF00"/>
                </a:solidFill>
              </a:rPr>
              <a:t> camera’s.</a:t>
            </a:r>
            <a:endParaRPr lang="nl-NL" sz="1600" dirty="0">
              <a:solidFill>
                <a:srgbClr val="FFFF00"/>
              </a:solidFill>
            </a:endParaRPr>
          </a:p>
        </p:txBody>
      </p:sp>
      <p:sp>
        <p:nvSpPr>
          <p:cNvPr id="3" name="Tekstvak 2"/>
          <p:cNvSpPr txBox="1"/>
          <p:nvPr/>
        </p:nvSpPr>
        <p:spPr>
          <a:xfrm>
            <a:off x="467544" y="1275606"/>
            <a:ext cx="8136904" cy="3016210"/>
          </a:xfrm>
          <a:prstGeom prst="rect">
            <a:avLst/>
          </a:prstGeom>
          <a:noFill/>
        </p:spPr>
        <p:txBody>
          <a:bodyPr wrap="square" rtlCol="0">
            <a:spAutoFit/>
          </a:bodyPr>
          <a:lstStyle/>
          <a:p>
            <a:endParaRPr lang="nl-NL" dirty="0" smtClean="0">
              <a:solidFill>
                <a:srgbClr val="FFFF00"/>
              </a:solidFill>
            </a:endParaRPr>
          </a:p>
          <a:p>
            <a:r>
              <a:rPr lang="nl-NL" sz="1600" dirty="0" smtClean="0">
                <a:solidFill>
                  <a:srgbClr val="FFFF00"/>
                </a:solidFill>
              </a:rPr>
              <a:t>Wat is in het vooraf gaande dan over het hoofd gezien??</a:t>
            </a:r>
          </a:p>
          <a:p>
            <a:endParaRPr lang="nl-NL" sz="1600" dirty="0">
              <a:solidFill>
                <a:srgbClr val="FFFF00"/>
              </a:solidFill>
            </a:endParaRPr>
          </a:p>
          <a:p>
            <a:r>
              <a:rPr lang="nl-NL" sz="1600" dirty="0" smtClean="0">
                <a:solidFill>
                  <a:srgbClr val="FFFF00"/>
                </a:solidFill>
              </a:rPr>
              <a:t>Het antwoord is;    </a:t>
            </a:r>
            <a:r>
              <a:rPr lang="nl-NL" b="1" dirty="0" smtClean="0">
                <a:solidFill>
                  <a:srgbClr val="FFFF00"/>
                </a:solidFill>
              </a:rPr>
              <a:t>Microlenzen</a:t>
            </a:r>
          </a:p>
          <a:p>
            <a:r>
              <a:rPr lang="nl-NL" sz="400" b="1" dirty="0" smtClean="0">
                <a:solidFill>
                  <a:srgbClr val="FFFF00"/>
                </a:solidFill>
              </a:rPr>
              <a:t> </a:t>
            </a:r>
            <a:endParaRPr lang="nl-NL" sz="400" b="1" dirty="0">
              <a:solidFill>
                <a:srgbClr val="FFFF00"/>
              </a:solidFill>
            </a:endParaRPr>
          </a:p>
          <a:p>
            <a:endParaRPr lang="nl-NL" dirty="0" smtClean="0">
              <a:solidFill>
                <a:srgbClr val="FFFF00"/>
              </a:solidFill>
            </a:endParaRPr>
          </a:p>
          <a:p>
            <a:r>
              <a:rPr lang="nl-NL" sz="1600" dirty="0" smtClean="0">
                <a:solidFill>
                  <a:srgbClr val="FFFF00"/>
                </a:solidFill>
              </a:rPr>
              <a:t>Omdat bij een sensor niet het gehele oppervlak van de pixel gevoelig is voor de opvallende fotonen past men bij de huidige sensoren microlenzen toe.</a:t>
            </a:r>
          </a:p>
          <a:p>
            <a:r>
              <a:rPr lang="nl-NL" sz="400" dirty="0">
                <a:solidFill>
                  <a:srgbClr val="FFFF00"/>
                </a:solidFill>
              </a:rPr>
              <a:t> </a:t>
            </a:r>
            <a:endParaRPr lang="nl-NL" sz="400" dirty="0" smtClean="0">
              <a:solidFill>
                <a:srgbClr val="FFFF00"/>
              </a:solidFill>
            </a:endParaRPr>
          </a:p>
          <a:p>
            <a:r>
              <a:rPr lang="nl-NL" sz="1600" dirty="0" smtClean="0">
                <a:solidFill>
                  <a:srgbClr val="FFFF00"/>
                </a:solidFill>
              </a:rPr>
              <a:t>Elke  pixel wordt voorzien van een lensje om zo  het opvallend licht meer te bundelen op het gevoelige deel van de pixel.</a:t>
            </a:r>
          </a:p>
          <a:p>
            <a:r>
              <a:rPr lang="nl-NL" sz="400" dirty="0">
                <a:solidFill>
                  <a:srgbClr val="FFFF00"/>
                </a:solidFill>
              </a:rPr>
              <a:t> </a:t>
            </a:r>
            <a:endParaRPr lang="nl-NL" sz="400" dirty="0" smtClean="0">
              <a:solidFill>
                <a:srgbClr val="FFFF00"/>
              </a:solidFill>
            </a:endParaRPr>
          </a:p>
          <a:p>
            <a:r>
              <a:rPr lang="nl-NL" sz="1400" dirty="0" smtClean="0">
                <a:solidFill>
                  <a:srgbClr val="FFFF00"/>
                </a:solidFill>
              </a:rPr>
              <a:t>Omdat de afmetingen van de pixels in de µm ordegrootte zijn verklaart dit de naam -  Microlenzen –</a:t>
            </a:r>
          </a:p>
          <a:p>
            <a:r>
              <a:rPr lang="nl-NL" sz="1000" dirty="0" smtClean="0">
                <a:solidFill>
                  <a:srgbClr val="FFFF00"/>
                </a:solidFill>
              </a:rPr>
              <a:t> </a:t>
            </a:r>
            <a:endParaRPr lang="nl-NL" sz="1000" dirty="0">
              <a:solidFill>
                <a:srgbClr val="FFFF00"/>
              </a:solidFill>
            </a:endParaRPr>
          </a:p>
        </p:txBody>
      </p:sp>
    </p:spTree>
    <p:extLst>
      <p:ext uri="{BB962C8B-B14F-4D97-AF65-F5344CB8AC3E}">
        <p14:creationId xmlns:p14="http://schemas.microsoft.com/office/powerpoint/2010/main" val="300266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3528" y="123478"/>
            <a:ext cx="8496944" cy="646331"/>
          </a:xfrm>
          <a:prstGeom prst="rect">
            <a:avLst/>
          </a:prstGeom>
        </p:spPr>
        <p:txBody>
          <a:bodyPr wrap="square">
            <a:spAutoFit/>
          </a:bodyPr>
          <a:lstStyle/>
          <a:p>
            <a:r>
              <a:rPr lang="nl-NL" dirty="0" smtClean="0">
                <a:solidFill>
                  <a:srgbClr val="92D050"/>
                </a:solidFill>
              </a:rPr>
              <a:t>Bij </a:t>
            </a:r>
            <a:r>
              <a:rPr lang="nl-NL" dirty="0">
                <a:solidFill>
                  <a:srgbClr val="92D050"/>
                </a:solidFill>
              </a:rPr>
              <a:t>een </a:t>
            </a:r>
            <a:r>
              <a:rPr lang="nl-NL" dirty="0" smtClean="0">
                <a:solidFill>
                  <a:srgbClr val="92D050"/>
                </a:solidFill>
              </a:rPr>
              <a:t>sensor is </a:t>
            </a:r>
            <a:r>
              <a:rPr lang="nl-NL" dirty="0">
                <a:solidFill>
                  <a:srgbClr val="92D050"/>
                </a:solidFill>
              </a:rPr>
              <a:t>niet het gehele oppervlak van de pixel gevoelig voor de opvallende </a:t>
            </a:r>
            <a:r>
              <a:rPr lang="nl-NL" dirty="0" smtClean="0">
                <a:solidFill>
                  <a:srgbClr val="92D050"/>
                </a:solidFill>
              </a:rPr>
              <a:t>fotonen.</a:t>
            </a:r>
            <a:endParaRPr lang="nl-NL" dirty="0">
              <a:solidFill>
                <a:srgbClr val="92D050"/>
              </a:solidFill>
            </a:endParaRPr>
          </a:p>
        </p:txBody>
      </p:sp>
      <p:sp>
        <p:nvSpPr>
          <p:cNvPr id="6" name="Tekstvak 5"/>
          <p:cNvSpPr txBox="1"/>
          <p:nvPr/>
        </p:nvSpPr>
        <p:spPr>
          <a:xfrm>
            <a:off x="284206" y="987574"/>
            <a:ext cx="8424936" cy="3662541"/>
          </a:xfrm>
          <a:prstGeom prst="rect">
            <a:avLst/>
          </a:prstGeom>
          <a:noFill/>
        </p:spPr>
        <p:txBody>
          <a:bodyPr wrap="square" rtlCol="0">
            <a:spAutoFit/>
          </a:bodyPr>
          <a:lstStyle/>
          <a:p>
            <a:r>
              <a:rPr lang="nl-NL" sz="1600" dirty="0" smtClean="0">
                <a:solidFill>
                  <a:srgbClr val="FFFF00"/>
                </a:solidFill>
              </a:rPr>
              <a:t>Dit gegeven is van toepassing bij </a:t>
            </a:r>
            <a:r>
              <a:rPr lang="nl-NL" sz="1600" dirty="0" err="1" smtClean="0">
                <a:solidFill>
                  <a:srgbClr val="FFFF00"/>
                </a:solidFill>
              </a:rPr>
              <a:t>ccd</a:t>
            </a:r>
            <a:r>
              <a:rPr lang="nl-NL" sz="1600" dirty="0" smtClean="0">
                <a:solidFill>
                  <a:srgbClr val="FFFF00"/>
                </a:solidFill>
              </a:rPr>
              <a:t>-sensoren maar nog belangrijker bij </a:t>
            </a:r>
            <a:r>
              <a:rPr lang="nl-NL" sz="1600" dirty="0" err="1" smtClean="0">
                <a:solidFill>
                  <a:srgbClr val="FFFF00"/>
                </a:solidFill>
              </a:rPr>
              <a:t>cmos</a:t>
            </a:r>
            <a:r>
              <a:rPr lang="nl-NL" sz="1600" dirty="0" smtClean="0">
                <a:solidFill>
                  <a:srgbClr val="FFFF00"/>
                </a:solidFill>
              </a:rPr>
              <a:t> sensoren.</a:t>
            </a:r>
          </a:p>
          <a:p>
            <a:endParaRPr lang="nl-NL" dirty="0">
              <a:solidFill>
                <a:srgbClr val="FFFF00"/>
              </a:solidFill>
            </a:endParaRPr>
          </a:p>
          <a:p>
            <a:endParaRPr lang="nl-NL" dirty="0" smtClean="0">
              <a:solidFill>
                <a:srgbClr val="FFFF00"/>
              </a:solidFill>
            </a:endParaRPr>
          </a:p>
          <a:p>
            <a:endParaRPr lang="nl-NL" dirty="0">
              <a:solidFill>
                <a:srgbClr val="FFFF00"/>
              </a:solidFill>
            </a:endParaRPr>
          </a:p>
          <a:p>
            <a:endParaRPr lang="nl-NL" dirty="0" smtClean="0">
              <a:solidFill>
                <a:srgbClr val="FFFF00"/>
              </a:solidFill>
            </a:endParaRPr>
          </a:p>
          <a:p>
            <a:endParaRPr lang="nl-NL" dirty="0">
              <a:solidFill>
                <a:srgbClr val="FFFF00"/>
              </a:solidFill>
            </a:endParaRPr>
          </a:p>
          <a:p>
            <a:endParaRPr lang="nl-NL" dirty="0" smtClean="0">
              <a:solidFill>
                <a:srgbClr val="FFFF00"/>
              </a:solidFill>
            </a:endParaRPr>
          </a:p>
          <a:p>
            <a:endParaRPr lang="nl-NL" dirty="0" smtClean="0">
              <a:solidFill>
                <a:srgbClr val="FFFF00"/>
              </a:solidFill>
            </a:endParaRPr>
          </a:p>
          <a:p>
            <a:endParaRPr lang="nl-NL" dirty="0" smtClean="0">
              <a:solidFill>
                <a:srgbClr val="FFFF00"/>
              </a:solidFill>
            </a:endParaRPr>
          </a:p>
          <a:p>
            <a:endParaRPr lang="nl-NL" dirty="0" smtClean="0">
              <a:solidFill>
                <a:srgbClr val="FFFF00"/>
              </a:solidFill>
            </a:endParaRPr>
          </a:p>
          <a:p>
            <a:r>
              <a:rPr lang="nl-NL" sz="1600" dirty="0" smtClean="0">
                <a:solidFill>
                  <a:srgbClr val="FFFF00"/>
                </a:solidFill>
              </a:rPr>
              <a:t>Zelfs bij </a:t>
            </a:r>
            <a:r>
              <a:rPr lang="nl-NL" sz="1600" dirty="0" err="1" smtClean="0">
                <a:solidFill>
                  <a:srgbClr val="FFFF00"/>
                </a:solidFill>
              </a:rPr>
              <a:t>ccd’s</a:t>
            </a:r>
            <a:r>
              <a:rPr lang="nl-NL" sz="1600" dirty="0" smtClean="0">
                <a:solidFill>
                  <a:srgbClr val="FFFF00"/>
                </a:solidFill>
              </a:rPr>
              <a:t> met de z.g. full-frame architectuur ( waarmee bedoeld wordt dat het gehele oppervlak gevoelig is) blijkt dat toch nog steeds aan de orde te zijn. </a:t>
            </a:r>
          </a:p>
          <a:p>
            <a:r>
              <a:rPr lang="nl-NL" sz="800" dirty="0">
                <a:solidFill>
                  <a:srgbClr val="FFFF00"/>
                </a:solidFill>
              </a:rPr>
              <a:t> </a:t>
            </a:r>
          </a:p>
          <a:p>
            <a:r>
              <a:rPr lang="nl-NL" sz="1400" dirty="0" smtClean="0">
                <a:solidFill>
                  <a:srgbClr val="FFFF00"/>
                </a:solidFill>
              </a:rPr>
              <a:t>(De verhouding gevoelig oppervlak t.o.v. totaal oppervlak van de pixel wordt de“ </a:t>
            </a:r>
            <a:r>
              <a:rPr lang="nl-NL" sz="1400" dirty="0" err="1" smtClean="0">
                <a:solidFill>
                  <a:srgbClr val="FFFF00"/>
                </a:solidFill>
              </a:rPr>
              <a:t>Fill</a:t>
            </a:r>
            <a:r>
              <a:rPr lang="nl-NL" sz="1400" dirty="0" smtClean="0">
                <a:solidFill>
                  <a:srgbClr val="FFFF00"/>
                </a:solidFill>
              </a:rPr>
              <a:t>-Factor “ genoemd).</a:t>
            </a:r>
            <a:endParaRPr lang="nl-NL" sz="1400" dirty="0">
              <a:solidFill>
                <a:srgbClr val="FFFF00"/>
              </a:solidFill>
            </a:endParaRPr>
          </a:p>
        </p:txBody>
      </p:sp>
      <p:pic>
        <p:nvPicPr>
          <p:cNvPr id="5122" name="Picture 2" descr="K:\Backup12-2015\Documents\Astro\450Dmono\technology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935" y="1347614"/>
            <a:ext cx="4699469"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8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514"/>
            <a:ext cx="8280920" cy="5004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858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915566"/>
            <a:ext cx="741045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3595980" y="195486"/>
            <a:ext cx="1212191" cy="461665"/>
          </a:xfrm>
          <a:prstGeom prst="rect">
            <a:avLst/>
          </a:prstGeom>
          <a:noFill/>
        </p:spPr>
        <p:txBody>
          <a:bodyPr wrap="none" rtlCol="0">
            <a:spAutoFit/>
          </a:bodyPr>
          <a:lstStyle/>
          <a:p>
            <a:r>
              <a:rPr lang="nl-NL" sz="2400" dirty="0">
                <a:solidFill>
                  <a:srgbClr val="FFFF00"/>
                </a:solidFill>
              </a:rPr>
              <a:t>resumé</a:t>
            </a:r>
          </a:p>
        </p:txBody>
      </p:sp>
    </p:spTree>
    <p:extLst>
      <p:ext uri="{BB962C8B-B14F-4D97-AF65-F5344CB8AC3E}">
        <p14:creationId xmlns:p14="http://schemas.microsoft.com/office/powerpoint/2010/main" val="3742422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Backup12-2015\Documents\Astro\450Dmono\KAF-83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280" y="1419622"/>
            <a:ext cx="6408712" cy="36582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280" y="555526"/>
            <a:ext cx="6408712" cy="82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0" y="51470"/>
            <a:ext cx="9144000" cy="338554"/>
          </a:xfrm>
          <a:prstGeom prst="rect">
            <a:avLst/>
          </a:prstGeom>
          <a:noFill/>
        </p:spPr>
        <p:txBody>
          <a:bodyPr wrap="square" rtlCol="0">
            <a:spAutoFit/>
          </a:bodyPr>
          <a:lstStyle/>
          <a:p>
            <a:pPr algn="ctr"/>
            <a:r>
              <a:rPr lang="nl-NL" sz="1600" dirty="0" smtClean="0">
                <a:solidFill>
                  <a:srgbClr val="FFFF00"/>
                </a:solidFill>
              </a:rPr>
              <a:t>Over het effect van microlenzen op DSLR sensoren is op het net niets te vinden.</a:t>
            </a:r>
            <a:endParaRPr lang="nl-NL" sz="1600" dirty="0">
              <a:solidFill>
                <a:srgbClr val="FFFF00"/>
              </a:solidFill>
            </a:endParaRPr>
          </a:p>
        </p:txBody>
      </p:sp>
    </p:spTree>
    <p:extLst>
      <p:ext uri="{BB962C8B-B14F-4D97-AF65-F5344CB8AC3E}">
        <p14:creationId xmlns:p14="http://schemas.microsoft.com/office/powerpoint/2010/main" val="27029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555526"/>
            <a:ext cx="3600400" cy="227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467544" y="123478"/>
            <a:ext cx="8208912" cy="615553"/>
          </a:xfrm>
          <a:prstGeom prst="rect">
            <a:avLst/>
          </a:prstGeom>
        </p:spPr>
        <p:txBody>
          <a:bodyPr wrap="square">
            <a:spAutoFit/>
          </a:bodyPr>
          <a:lstStyle/>
          <a:p>
            <a:r>
              <a:rPr lang="nl-NL" sz="1600" dirty="0">
                <a:solidFill>
                  <a:srgbClr val="FFFF00"/>
                </a:solidFill>
              </a:rPr>
              <a:t>Bij de huidige fabricatietechnieken worden deze microlenzen aangebracht op de Bayermatrix</a:t>
            </a:r>
            <a:r>
              <a:rPr lang="nl-NL" dirty="0" smtClean="0">
                <a:solidFill>
                  <a:srgbClr val="FFFF00"/>
                </a:solidFill>
              </a:rPr>
              <a:t>.</a:t>
            </a:r>
          </a:p>
        </p:txBody>
      </p:sp>
      <p:sp>
        <p:nvSpPr>
          <p:cNvPr id="3" name="Rechthoek 2"/>
          <p:cNvSpPr/>
          <p:nvPr/>
        </p:nvSpPr>
        <p:spPr>
          <a:xfrm>
            <a:off x="330339" y="2834460"/>
            <a:ext cx="8490133" cy="1815882"/>
          </a:xfrm>
          <a:prstGeom prst="rect">
            <a:avLst/>
          </a:prstGeom>
        </p:spPr>
        <p:txBody>
          <a:bodyPr wrap="square">
            <a:spAutoFit/>
          </a:bodyPr>
          <a:lstStyle/>
          <a:p>
            <a:r>
              <a:rPr lang="nl-NL" sz="1600" dirty="0" smtClean="0">
                <a:solidFill>
                  <a:srgbClr val="FFFF00"/>
                </a:solidFill>
              </a:rPr>
              <a:t>Dit </a:t>
            </a:r>
            <a:r>
              <a:rPr lang="nl-NL" sz="1600" dirty="0">
                <a:solidFill>
                  <a:srgbClr val="FFFF00"/>
                </a:solidFill>
              </a:rPr>
              <a:t>houdt in dat bij </a:t>
            </a:r>
            <a:r>
              <a:rPr lang="nl-NL" sz="1600" dirty="0" smtClean="0">
                <a:solidFill>
                  <a:srgbClr val="FFFF00"/>
                </a:solidFill>
              </a:rPr>
              <a:t>het verwijderen </a:t>
            </a:r>
            <a:r>
              <a:rPr lang="nl-NL" sz="1600" dirty="0">
                <a:solidFill>
                  <a:srgbClr val="FFFF00"/>
                </a:solidFill>
              </a:rPr>
              <a:t>van </a:t>
            </a:r>
            <a:r>
              <a:rPr lang="nl-NL" sz="1600" dirty="0" smtClean="0">
                <a:solidFill>
                  <a:srgbClr val="FFFF00"/>
                </a:solidFill>
              </a:rPr>
              <a:t>de </a:t>
            </a:r>
            <a:r>
              <a:rPr lang="nl-NL" sz="1600" dirty="0" err="1" smtClean="0">
                <a:solidFill>
                  <a:srgbClr val="FFFF00"/>
                </a:solidFill>
              </a:rPr>
              <a:t>bayermatrix</a:t>
            </a:r>
            <a:r>
              <a:rPr lang="nl-NL" sz="1600" dirty="0" smtClean="0">
                <a:solidFill>
                  <a:srgbClr val="FFFF00"/>
                </a:solidFill>
              </a:rPr>
              <a:t> </a:t>
            </a:r>
            <a:r>
              <a:rPr lang="nl-NL" sz="1600" dirty="0">
                <a:solidFill>
                  <a:srgbClr val="FFFF00"/>
                </a:solidFill>
              </a:rPr>
              <a:t>ook </a:t>
            </a:r>
            <a:r>
              <a:rPr lang="nl-NL" sz="1600" dirty="0" smtClean="0">
                <a:solidFill>
                  <a:srgbClr val="FFFF00"/>
                </a:solidFill>
              </a:rPr>
              <a:t>de </a:t>
            </a:r>
            <a:r>
              <a:rPr lang="nl-NL" sz="1600" dirty="0">
                <a:solidFill>
                  <a:srgbClr val="FFFF00"/>
                </a:solidFill>
              </a:rPr>
              <a:t>microlenzen verdwijnen waardoor de gevoeligheid van de pixels </a:t>
            </a:r>
            <a:r>
              <a:rPr lang="nl-NL" sz="1600" dirty="0" smtClean="0">
                <a:solidFill>
                  <a:srgbClr val="FFFF00"/>
                </a:solidFill>
              </a:rPr>
              <a:t>aanzienlijk minder wordt.</a:t>
            </a:r>
          </a:p>
          <a:p>
            <a:r>
              <a:rPr lang="nl-NL" sz="2800" dirty="0" smtClean="0">
                <a:solidFill>
                  <a:srgbClr val="FFFF00"/>
                </a:solidFill>
              </a:rPr>
              <a:t> </a:t>
            </a:r>
            <a:endParaRPr lang="nl-NL" sz="2800" dirty="0">
              <a:solidFill>
                <a:srgbClr val="FFFF00"/>
              </a:solidFill>
            </a:endParaRPr>
          </a:p>
          <a:p>
            <a:r>
              <a:rPr lang="nl-NL" sz="2400" dirty="0" smtClean="0">
                <a:solidFill>
                  <a:srgbClr val="FFFF00"/>
                </a:solidFill>
              </a:rPr>
              <a:t>Het verdwijnen van de microlenzen is dus de reden dat een </a:t>
            </a:r>
            <a:r>
              <a:rPr lang="nl-NL" sz="2400" dirty="0" err="1" smtClean="0">
                <a:solidFill>
                  <a:srgbClr val="FFFF00"/>
                </a:solidFill>
              </a:rPr>
              <a:t>gedebayerde</a:t>
            </a:r>
            <a:r>
              <a:rPr lang="nl-NL" sz="2400" dirty="0" smtClean="0">
                <a:solidFill>
                  <a:srgbClr val="FFFF00"/>
                </a:solidFill>
              </a:rPr>
              <a:t> sensor een fors verlies van  gevoeligheid heeft! </a:t>
            </a:r>
          </a:p>
        </p:txBody>
      </p:sp>
    </p:spTree>
    <p:extLst>
      <p:ext uri="{BB962C8B-B14F-4D97-AF65-F5344CB8AC3E}">
        <p14:creationId xmlns:p14="http://schemas.microsoft.com/office/powerpoint/2010/main" val="366286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76924" y="-20538"/>
            <a:ext cx="8559572" cy="338554"/>
          </a:xfrm>
          <a:prstGeom prst="rect">
            <a:avLst/>
          </a:prstGeom>
          <a:noFill/>
        </p:spPr>
        <p:txBody>
          <a:bodyPr wrap="square" rtlCol="0">
            <a:spAutoFit/>
          </a:bodyPr>
          <a:lstStyle/>
          <a:p>
            <a:r>
              <a:rPr lang="nl-NL" sz="1600" u="sng" dirty="0" smtClean="0">
                <a:solidFill>
                  <a:srgbClr val="FFFF00"/>
                </a:solidFill>
              </a:rPr>
              <a:t>Het blijkt dus dat een </a:t>
            </a:r>
            <a:r>
              <a:rPr lang="nl-NL" sz="1600" u="sng" dirty="0" err="1" smtClean="0">
                <a:solidFill>
                  <a:srgbClr val="FFFF00"/>
                </a:solidFill>
              </a:rPr>
              <a:t>gedebayerde</a:t>
            </a:r>
            <a:r>
              <a:rPr lang="nl-NL" sz="1600" u="sng" dirty="0" smtClean="0">
                <a:solidFill>
                  <a:srgbClr val="FFFF00"/>
                </a:solidFill>
              </a:rPr>
              <a:t> DSLR geen goed alternatief is voor </a:t>
            </a:r>
            <a:r>
              <a:rPr lang="nl-NL" sz="1600" u="sng" dirty="0" err="1" smtClean="0">
                <a:solidFill>
                  <a:srgbClr val="FFFF00"/>
                </a:solidFill>
              </a:rPr>
              <a:t>smalbandfotografie</a:t>
            </a:r>
            <a:r>
              <a:rPr lang="nl-NL" sz="1600" dirty="0" smtClean="0">
                <a:solidFill>
                  <a:srgbClr val="FFFF00"/>
                </a:solidFill>
              </a:rPr>
              <a:t>.</a:t>
            </a:r>
          </a:p>
        </p:txBody>
      </p:sp>
      <p:sp>
        <p:nvSpPr>
          <p:cNvPr id="3" name="Tekstvak 2"/>
          <p:cNvSpPr txBox="1"/>
          <p:nvPr/>
        </p:nvSpPr>
        <p:spPr>
          <a:xfrm>
            <a:off x="1043608" y="483518"/>
            <a:ext cx="6984776" cy="4493538"/>
          </a:xfrm>
          <a:prstGeom prst="rect">
            <a:avLst/>
          </a:prstGeom>
          <a:noFill/>
        </p:spPr>
        <p:txBody>
          <a:bodyPr wrap="square" rtlCol="0">
            <a:spAutoFit/>
          </a:bodyPr>
          <a:lstStyle/>
          <a:p>
            <a:r>
              <a:rPr lang="nl-NL" sz="1600" dirty="0" smtClean="0">
                <a:solidFill>
                  <a:srgbClr val="FFFF00"/>
                </a:solidFill>
              </a:rPr>
              <a:t>Maar hoe gebruik je nu een gewone DSLR het best bij deze tak van fotografie?</a:t>
            </a:r>
          </a:p>
          <a:p>
            <a:endParaRPr lang="nl-NL" sz="800" dirty="0" smtClean="0">
              <a:solidFill>
                <a:srgbClr val="FFFF00"/>
              </a:solidFill>
            </a:endParaRPr>
          </a:p>
          <a:p>
            <a:endParaRPr lang="nl-NL" sz="800" dirty="0" smtClean="0">
              <a:solidFill>
                <a:srgbClr val="FFFF00"/>
              </a:solidFill>
            </a:endParaRPr>
          </a:p>
          <a:p>
            <a:r>
              <a:rPr lang="nl-NL" sz="1600" dirty="0" smtClean="0">
                <a:solidFill>
                  <a:srgbClr val="FFFF00"/>
                </a:solidFill>
              </a:rPr>
              <a:t>Bij het gebruik van een </a:t>
            </a:r>
            <a:r>
              <a:rPr lang="nl-NL" sz="1600" dirty="0" err="1" smtClean="0">
                <a:solidFill>
                  <a:srgbClr val="FFFF00"/>
                </a:solidFill>
              </a:rPr>
              <a:t>smalbandfilter</a:t>
            </a:r>
            <a:r>
              <a:rPr lang="nl-NL" sz="1600" dirty="0" smtClean="0">
                <a:solidFill>
                  <a:srgbClr val="FFFF00"/>
                </a:solidFill>
              </a:rPr>
              <a:t> is elk signaal –van welk kleurkanaal dan ook- afkomstig van de </a:t>
            </a:r>
            <a:r>
              <a:rPr lang="nl-NL" sz="1600" dirty="0" err="1" smtClean="0">
                <a:solidFill>
                  <a:srgbClr val="FFFF00"/>
                </a:solidFill>
              </a:rPr>
              <a:t>smalbandkleur</a:t>
            </a:r>
            <a:r>
              <a:rPr lang="nl-NL" sz="1600" dirty="0" smtClean="0">
                <a:solidFill>
                  <a:srgbClr val="FFFF00"/>
                </a:solidFill>
              </a:rPr>
              <a:t> en is dus informatie over de intensiteit van die kleur.</a:t>
            </a:r>
          </a:p>
          <a:p>
            <a:endParaRPr lang="nl-NL" sz="800" dirty="0" smtClean="0">
              <a:solidFill>
                <a:srgbClr val="FFFF00"/>
              </a:solidFill>
            </a:endParaRPr>
          </a:p>
          <a:p>
            <a:r>
              <a:rPr lang="nl-NL" sz="1600" dirty="0" smtClean="0">
                <a:solidFill>
                  <a:srgbClr val="FFFF00"/>
                </a:solidFill>
              </a:rPr>
              <a:t>Bij het toepassen van een 2x binding  (niet te verwarren met het creëren van een z.g. superpixel) zal door de eigenschappen van de </a:t>
            </a:r>
            <a:r>
              <a:rPr lang="nl-NL" sz="1600" dirty="0" err="1" smtClean="0">
                <a:solidFill>
                  <a:srgbClr val="FFFF00"/>
                </a:solidFill>
              </a:rPr>
              <a:t>bayermatrix</a:t>
            </a:r>
            <a:r>
              <a:rPr lang="nl-NL" sz="1600" dirty="0" smtClean="0">
                <a:solidFill>
                  <a:srgbClr val="FFFF00"/>
                </a:solidFill>
              </a:rPr>
              <a:t> er geen resolutie verlies aan de orde zijn. </a:t>
            </a:r>
          </a:p>
          <a:p>
            <a:r>
              <a:rPr lang="nl-NL" sz="600" dirty="0">
                <a:solidFill>
                  <a:srgbClr val="FFFF00"/>
                </a:solidFill>
              </a:rPr>
              <a:t> </a:t>
            </a:r>
            <a:endParaRPr lang="nl-NL" sz="600" dirty="0" smtClean="0">
              <a:solidFill>
                <a:srgbClr val="FFFF00"/>
              </a:solidFill>
            </a:endParaRPr>
          </a:p>
          <a:p>
            <a:endParaRPr lang="nl-NL" sz="600" dirty="0" smtClean="0">
              <a:solidFill>
                <a:srgbClr val="FFFF00"/>
              </a:solidFill>
            </a:endParaRPr>
          </a:p>
          <a:p>
            <a:r>
              <a:rPr lang="nl-NL" sz="1600" dirty="0" smtClean="0">
                <a:solidFill>
                  <a:srgbClr val="FFFF00"/>
                </a:solidFill>
              </a:rPr>
              <a:t>Altijd zal dan het signaal van 1 rode, 2 groene en 1 blauwe pixels worden opgeteld maar blijft  het zo verkregen signaal een maat voor de intensiteit van die bepaalde </a:t>
            </a:r>
            <a:r>
              <a:rPr lang="nl-NL" sz="1600" dirty="0" err="1" smtClean="0">
                <a:solidFill>
                  <a:srgbClr val="FFFF00"/>
                </a:solidFill>
              </a:rPr>
              <a:t>smalbandkleur</a:t>
            </a:r>
            <a:r>
              <a:rPr lang="nl-NL" sz="1600" dirty="0" smtClean="0">
                <a:solidFill>
                  <a:srgbClr val="FFFF00"/>
                </a:solidFill>
              </a:rPr>
              <a:t>. </a:t>
            </a:r>
          </a:p>
          <a:p>
            <a:r>
              <a:rPr lang="nl-NL" sz="600" dirty="0">
                <a:solidFill>
                  <a:srgbClr val="FFFF00"/>
                </a:solidFill>
              </a:rPr>
              <a:t> </a:t>
            </a:r>
            <a:endParaRPr lang="nl-NL" sz="600" dirty="0" smtClean="0">
              <a:solidFill>
                <a:srgbClr val="FFFF00"/>
              </a:solidFill>
            </a:endParaRPr>
          </a:p>
          <a:p>
            <a:endParaRPr lang="nl-NL" sz="600" dirty="0">
              <a:solidFill>
                <a:srgbClr val="FFFF00"/>
              </a:solidFill>
            </a:endParaRPr>
          </a:p>
          <a:p>
            <a:endParaRPr lang="nl-NL" sz="600" dirty="0" smtClean="0">
              <a:solidFill>
                <a:srgbClr val="FFFF00"/>
              </a:solidFill>
            </a:endParaRPr>
          </a:p>
          <a:p>
            <a:r>
              <a:rPr lang="nl-NL" sz="1600" dirty="0" smtClean="0">
                <a:solidFill>
                  <a:srgbClr val="FFFF00"/>
                </a:solidFill>
              </a:rPr>
              <a:t>Hierdoor zal bij de kleur O-3 en </a:t>
            </a:r>
            <a:r>
              <a:rPr lang="nl-NL" sz="1600" dirty="0" err="1" smtClean="0">
                <a:solidFill>
                  <a:srgbClr val="FFFF00"/>
                </a:solidFill>
              </a:rPr>
              <a:t>H-b</a:t>
            </a:r>
            <a:r>
              <a:rPr lang="nl-NL" sz="1600" dirty="0" smtClean="0">
                <a:solidFill>
                  <a:srgbClr val="FFFF00"/>
                </a:solidFill>
              </a:rPr>
              <a:t> die vrijwel gelijk door groen en blauw  wordt geregistreerd het signaal beduidend hoger zijn dan van elk kleurkanaal afzonderlijk.</a:t>
            </a:r>
          </a:p>
          <a:p>
            <a:endParaRPr lang="nl-NL" sz="800" dirty="0" smtClean="0">
              <a:solidFill>
                <a:srgbClr val="FFFF00"/>
              </a:solidFill>
            </a:endParaRPr>
          </a:p>
        </p:txBody>
      </p:sp>
    </p:spTree>
    <p:extLst>
      <p:ext uri="{BB962C8B-B14F-4D97-AF65-F5344CB8AC3E}">
        <p14:creationId xmlns:p14="http://schemas.microsoft.com/office/powerpoint/2010/main" val="34717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043608" y="725091"/>
            <a:ext cx="5814392" cy="3693319"/>
          </a:xfrm>
          <a:prstGeom prst="rect">
            <a:avLst/>
          </a:prstGeom>
        </p:spPr>
        <p:txBody>
          <a:bodyPr wrap="square">
            <a:spAutoFit/>
          </a:bodyPr>
          <a:lstStyle/>
          <a:p>
            <a:r>
              <a:rPr lang="nl-NL" dirty="0">
                <a:solidFill>
                  <a:srgbClr val="FFFF00"/>
                </a:solidFill>
              </a:rPr>
              <a:t>Bij H-</a:t>
            </a:r>
            <a:r>
              <a:rPr lang="nl-NL" dirty="0" err="1">
                <a:solidFill>
                  <a:srgbClr val="FFFF00"/>
                </a:solidFill>
              </a:rPr>
              <a:t>alpha</a:t>
            </a:r>
            <a:r>
              <a:rPr lang="nl-NL" dirty="0">
                <a:solidFill>
                  <a:srgbClr val="FFFF00"/>
                </a:solidFill>
              </a:rPr>
              <a:t> en S-2 heeft deze techniek minder effect omdat daar de andere </a:t>
            </a:r>
            <a:r>
              <a:rPr lang="nl-NL" dirty="0" smtClean="0">
                <a:solidFill>
                  <a:srgbClr val="FFFF00"/>
                </a:solidFill>
              </a:rPr>
              <a:t> kleurkanalen veel </a:t>
            </a:r>
            <a:r>
              <a:rPr lang="nl-NL" dirty="0">
                <a:solidFill>
                  <a:srgbClr val="FFFF00"/>
                </a:solidFill>
              </a:rPr>
              <a:t>minder signaal </a:t>
            </a:r>
            <a:r>
              <a:rPr lang="nl-NL" dirty="0" smtClean="0">
                <a:solidFill>
                  <a:srgbClr val="FFFF00"/>
                </a:solidFill>
              </a:rPr>
              <a:t>geven dan bij O-3 en S-2.</a:t>
            </a:r>
          </a:p>
          <a:p>
            <a:r>
              <a:rPr lang="nl-NL" dirty="0" smtClean="0">
                <a:solidFill>
                  <a:srgbClr val="FFFF00"/>
                </a:solidFill>
              </a:rPr>
              <a:t>Hier </a:t>
            </a:r>
            <a:r>
              <a:rPr lang="nl-NL" dirty="0">
                <a:solidFill>
                  <a:srgbClr val="FFFF00"/>
                </a:solidFill>
              </a:rPr>
              <a:t>is het gebruik van alleen de rode pixels ook een </a:t>
            </a:r>
            <a:r>
              <a:rPr lang="nl-NL" dirty="0" smtClean="0">
                <a:solidFill>
                  <a:srgbClr val="FFFF00"/>
                </a:solidFill>
              </a:rPr>
              <a:t> goede optie</a:t>
            </a:r>
            <a:r>
              <a:rPr lang="nl-NL" dirty="0">
                <a:solidFill>
                  <a:srgbClr val="FFFF00"/>
                </a:solidFill>
              </a:rPr>
              <a:t>.</a:t>
            </a:r>
          </a:p>
          <a:p>
            <a:endParaRPr lang="nl-NL" sz="900" dirty="0" smtClean="0">
              <a:solidFill>
                <a:srgbClr val="FFFF00"/>
              </a:solidFill>
            </a:endParaRPr>
          </a:p>
          <a:p>
            <a:endParaRPr lang="nl-NL" sz="900" dirty="0" smtClean="0">
              <a:solidFill>
                <a:srgbClr val="FFFF00"/>
              </a:solidFill>
            </a:endParaRPr>
          </a:p>
          <a:p>
            <a:endParaRPr lang="nl-NL" sz="900" dirty="0">
              <a:solidFill>
                <a:srgbClr val="FFFF00"/>
              </a:solidFill>
            </a:endParaRPr>
          </a:p>
          <a:p>
            <a:r>
              <a:rPr lang="nl-NL" dirty="0">
                <a:solidFill>
                  <a:srgbClr val="FFFF00"/>
                </a:solidFill>
              </a:rPr>
              <a:t>Zowel bij alleen gebruik van de rode pixels als de 2xbin methode is de uiteindelijke verkregen resolutie gelijk.</a:t>
            </a:r>
          </a:p>
          <a:p>
            <a:endParaRPr lang="nl-NL" sz="900" dirty="0" smtClean="0">
              <a:solidFill>
                <a:srgbClr val="FFFF00"/>
              </a:solidFill>
            </a:endParaRPr>
          </a:p>
          <a:p>
            <a:endParaRPr lang="nl-NL" sz="900" dirty="0" smtClean="0">
              <a:solidFill>
                <a:srgbClr val="FFFF00"/>
              </a:solidFill>
            </a:endParaRPr>
          </a:p>
          <a:p>
            <a:endParaRPr lang="nl-NL" sz="900" dirty="0">
              <a:solidFill>
                <a:srgbClr val="FFFF00"/>
              </a:solidFill>
            </a:endParaRPr>
          </a:p>
          <a:p>
            <a:r>
              <a:rPr lang="nl-NL" dirty="0">
                <a:solidFill>
                  <a:srgbClr val="FFFF00"/>
                </a:solidFill>
              </a:rPr>
              <a:t>De 2xbin procedure zal bij een </a:t>
            </a:r>
            <a:r>
              <a:rPr lang="nl-NL" dirty="0" err="1">
                <a:solidFill>
                  <a:srgbClr val="FFFF00"/>
                </a:solidFill>
              </a:rPr>
              <a:t>gedebayerde</a:t>
            </a:r>
            <a:r>
              <a:rPr lang="nl-NL" dirty="0">
                <a:solidFill>
                  <a:srgbClr val="FFFF00"/>
                </a:solidFill>
              </a:rPr>
              <a:t> camera de signalen 4 x hoger maken en laat daardoor het voordeel van </a:t>
            </a:r>
            <a:r>
              <a:rPr lang="nl-NL" dirty="0" err="1">
                <a:solidFill>
                  <a:srgbClr val="FFFF00"/>
                </a:solidFill>
              </a:rPr>
              <a:t>debayeren</a:t>
            </a:r>
            <a:r>
              <a:rPr lang="nl-NL" dirty="0">
                <a:solidFill>
                  <a:srgbClr val="FFFF00"/>
                </a:solidFill>
              </a:rPr>
              <a:t> veel beter tot uiting komen.</a:t>
            </a:r>
          </a:p>
        </p:txBody>
      </p:sp>
    </p:spTree>
    <p:extLst>
      <p:ext uri="{BB962C8B-B14F-4D97-AF65-F5344CB8AC3E}">
        <p14:creationId xmlns:p14="http://schemas.microsoft.com/office/powerpoint/2010/main" val="352087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4118"/>
            <a:ext cx="9144000" cy="400110"/>
          </a:xfrm>
          <a:prstGeom prst="rect">
            <a:avLst/>
          </a:prstGeom>
        </p:spPr>
        <p:txBody>
          <a:bodyPr wrap="square">
            <a:spAutoFit/>
          </a:bodyPr>
          <a:lstStyle/>
          <a:p>
            <a:pPr algn="ctr"/>
            <a:r>
              <a:rPr lang="nl-NL" sz="2000" dirty="0">
                <a:solidFill>
                  <a:srgbClr val="FFFF00"/>
                </a:solidFill>
                <a:latin typeface="Calibri" panose="020F0502020204030204" pitchFamily="34" charset="0"/>
              </a:rPr>
              <a:t>Werking van de Bayermatrix</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779" y="371281"/>
            <a:ext cx="6496585" cy="20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779" y="2398555"/>
            <a:ext cx="6496585" cy="270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8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19671" y="118159"/>
            <a:ext cx="5072479" cy="400110"/>
          </a:xfrm>
          <a:prstGeom prst="rect">
            <a:avLst/>
          </a:prstGeom>
          <a:noFill/>
        </p:spPr>
        <p:txBody>
          <a:bodyPr wrap="none" rtlCol="0">
            <a:spAutoFit/>
          </a:bodyPr>
          <a:lstStyle/>
          <a:p>
            <a:r>
              <a:rPr lang="nl-NL" sz="2000" dirty="0" smtClean="0">
                <a:solidFill>
                  <a:srgbClr val="FFFF00"/>
                </a:solidFill>
              </a:rPr>
              <a:t>Verschil  2x bin- en een superpixelbestand.</a:t>
            </a:r>
            <a:endParaRPr lang="nl-NL" sz="2000" dirty="0">
              <a:solidFill>
                <a:srgbClr val="FFFF00"/>
              </a:solidFill>
            </a:endParaRPr>
          </a:p>
        </p:txBody>
      </p:sp>
      <p:sp>
        <p:nvSpPr>
          <p:cNvPr id="3" name="Tekstvak 2"/>
          <p:cNvSpPr txBox="1"/>
          <p:nvPr/>
        </p:nvSpPr>
        <p:spPr>
          <a:xfrm>
            <a:off x="827584" y="518269"/>
            <a:ext cx="7560840" cy="4308872"/>
          </a:xfrm>
          <a:prstGeom prst="rect">
            <a:avLst/>
          </a:prstGeom>
          <a:noFill/>
        </p:spPr>
        <p:txBody>
          <a:bodyPr wrap="square" rtlCol="0">
            <a:spAutoFit/>
          </a:bodyPr>
          <a:lstStyle/>
          <a:p>
            <a:r>
              <a:rPr lang="nl-NL" sz="1600" dirty="0">
                <a:solidFill>
                  <a:srgbClr val="FFFF00"/>
                </a:solidFill>
              </a:rPr>
              <a:t>Beide bestanden bestaan uit evenveel pixels namelijk 4x minder dan het origineel.</a:t>
            </a:r>
          </a:p>
          <a:p>
            <a:r>
              <a:rPr lang="nl-NL" sz="1600" dirty="0" smtClean="0">
                <a:solidFill>
                  <a:srgbClr val="FFFF00"/>
                </a:solidFill>
              </a:rPr>
              <a:t> </a:t>
            </a:r>
          </a:p>
          <a:p>
            <a:r>
              <a:rPr lang="nl-NL" sz="1600" dirty="0" smtClean="0">
                <a:solidFill>
                  <a:srgbClr val="FFFF00"/>
                </a:solidFill>
              </a:rPr>
              <a:t>Bij een superpixelbestand zijn telkens van 4 pixels alleen de aduwaarde van de kleur van die pixels </a:t>
            </a:r>
            <a:r>
              <a:rPr lang="nl-NL" sz="1600" dirty="0">
                <a:solidFill>
                  <a:srgbClr val="FFFF00"/>
                </a:solidFill>
              </a:rPr>
              <a:t>aan 1 pixel </a:t>
            </a:r>
            <a:r>
              <a:rPr lang="nl-NL" sz="1600" dirty="0" smtClean="0">
                <a:solidFill>
                  <a:srgbClr val="FFFF00"/>
                </a:solidFill>
              </a:rPr>
              <a:t>toegekend. </a:t>
            </a:r>
            <a:r>
              <a:rPr lang="nl-NL" sz="1600" smtClean="0">
                <a:solidFill>
                  <a:srgbClr val="FFFF00"/>
                </a:solidFill>
              </a:rPr>
              <a:t>Het is dus </a:t>
            </a:r>
            <a:r>
              <a:rPr lang="nl-NL" sz="1600" dirty="0">
                <a:solidFill>
                  <a:srgbClr val="FFFF00"/>
                </a:solidFill>
              </a:rPr>
              <a:t>een RGB bestand waarbij geen enkele </a:t>
            </a:r>
            <a:r>
              <a:rPr lang="nl-NL" sz="1600" dirty="0" smtClean="0">
                <a:solidFill>
                  <a:srgbClr val="FFFF00"/>
                </a:solidFill>
              </a:rPr>
              <a:t>aduwaarde </a:t>
            </a:r>
            <a:r>
              <a:rPr lang="nl-NL" sz="1600" dirty="0">
                <a:solidFill>
                  <a:srgbClr val="FFFF00"/>
                </a:solidFill>
              </a:rPr>
              <a:t>door interpolatie is verkregen</a:t>
            </a:r>
            <a:r>
              <a:rPr lang="nl-NL" sz="1600" dirty="0" smtClean="0">
                <a:solidFill>
                  <a:srgbClr val="FFFF00"/>
                </a:solidFill>
              </a:rPr>
              <a:t>. Bij een normaal RGB bestand wordt bij elke pixel de kleurwaarde van rood, groen en blauw gegeven maar 2 van die waarden zijn niet daadwerkelijk geregistreerd maar door interpolatie verkregen.</a:t>
            </a:r>
            <a:endParaRPr lang="nl-NL" sz="1600" dirty="0">
              <a:solidFill>
                <a:srgbClr val="FFFF00"/>
              </a:solidFill>
            </a:endParaRPr>
          </a:p>
          <a:p>
            <a:endParaRPr lang="nl-NL" sz="1600" dirty="0" smtClean="0">
              <a:solidFill>
                <a:srgbClr val="FFFF00"/>
              </a:solidFill>
            </a:endParaRPr>
          </a:p>
          <a:p>
            <a:r>
              <a:rPr lang="nl-NL" sz="1600" dirty="0" smtClean="0">
                <a:solidFill>
                  <a:srgbClr val="FFFF00"/>
                </a:solidFill>
              </a:rPr>
              <a:t>Het hier bedoelde 2x bin bestand heeft als basis het bestand verkregen uit een </a:t>
            </a:r>
            <a:r>
              <a:rPr lang="nl-NL" sz="1600" dirty="0" err="1" smtClean="0">
                <a:solidFill>
                  <a:srgbClr val="FFFF00"/>
                </a:solidFill>
              </a:rPr>
              <a:t>rawconversie</a:t>
            </a:r>
            <a:r>
              <a:rPr lang="nl-NL" sz="1600" dirty="0" smtClean="0">
                <a:solidFill>
                  <a:srgbClr val="FFFF00"/>
                </a:solidFill>
              </a:rPr>
              <a:t> zonder interpolatie van de kleuren.</a:t>
            </a:r>
          </a:p>
          <a:p>
            <a:r>
              <a:rPr lang="nl-NL" sz="1600" dirty="0" smtClean="0">
                <a:solidFill>
                  <a:srgbClr val="FFFF00"/>
                </a:solidFill>
              </a:rPr>
              <a:t>Daardoor is het geen RGB maar een  gray bestand en heeft elke pixel alleen de aduwaarde van de kleur van die pixel. Door de 2x binding worden van 4 pixels (1rode, 2 groene en 1 blauwe) deze waarden bij elkaar opgeteld maar het blijft nog steeds een gray bestand.  </a:t>
            </a:r>
          </a:p>
          <a:p>
            <a:endParaRPr lang="nl-NL" dirty="0" smtClean="0"/>
          </a:p>
        </p:txBody>
      </p:sp>
    </p:spTree>
    <p:extLst>
      <p:ext uri="{BB962C8B-B14F-4D97-AF65-F5344CB8AC3E}">
        <p14:creationId xmlns:p14="http://schemas.microsoft.com/office/powerpoint/2010/main" val="124147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noChangeAspect="1"/>
          </p:cNvGraphicFramePr>
          <p:nvPr>
            <p:extLst>
              <p:ext uri="{D42A27DB-BD31-4B8C-83A1-F6EECF244321}">
                <p14:modId xmlns:p14="http://schemas.microsoft.com/office/powerpoint/2010/main" val="3861429975"/>
              </p:ext>
            </p:extLst>
          </p:nvPr>
        </p:nvGraphicFramePr>
        <p:xfrm>
          <a:off x="1403648" y="-20538"/>
          <a:ext cx="5688632" cy="5138636"/>
        </p:xfrm>
        <a:graphic>
          <a:graphicData uri="http://schemas.openxmlformats.org/presentationml/2006/ole">
            <mc:AlternateContent xmlns:mc="http://schemas.openxmlformats.org/markup-compatibility/2006">
              <mc:Choice xmlns:v="urn:schemas-microsoft-com:vml" Requires="v">
                <p:oleObj spid="_x0000_s5260" name="Werkblad" r:id="rId3" imgW="10153526" imgH="9172634" progId="Excel.Sheet.12">
                  <p:embed/>
                </p:oleObj>
              </mc:Choice>
              <mc:Fallback>
                <p:oleObj name="Werkblad" r:id="rId3" imgW="10153526" imgH="9172634" progId="Excel.Sheet.12">
                  <p:embed/>
                  <p:pic>
                    <p:nvPicPr>
                      <p:cNvPr id="0" name=""/>
                      <p:cNvPicPr/>
                      <p:nvPr/>
                    </p:nvPicPr>
                    <p:blipFill>
                      <a:blip r:embed="rId4"/>
                      <a:stretch>
                        <a:fillRect/>
                      </a:stretch>
                    </p:blipFill>
                    <p:spPr>
                      <a:xfrm>
                        <a:off x="1403648" y="-20538"/>
                        <a:ext cx="5688632" cy="5138636"/>
                      </a:xfrm>
                      <a:prstGeom prst="rect">
                        <a:avLst/>
                      </a:prstGeom>
                    </p:spPr>
                  </p:pic>
                </p:oleObj>
              </mc:Fallback>
            </mc:AlternateContent>
          </a:graphicData>
        </a:graphic>
      </p:graphicFrame>
    </p:spTree>
    <p:extLst>
      <p:ext uri="{BB962C8B-B14F-4D97-AF65-F5344CB8AC3E}">
        <p14:creationId xmlns:p14="http://schemas.microsoft.com/office/powerpoint/2010/main" val="18930603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899592" y="123478"/>
            <a:ext cx="6984776" cy="923330"/>
          </a:xfrm>
          <a:prstGeom prst="rect">
            <a:avLst/>
          </a:prstGeom>
          <a:noFill/>
        </p:spPr>
        <p:txBody>
          <a:bodyPr wrap="square" rtlCol="0">
            <a:spAutoFit/>
          </a:bodyPr>
          <a:lstStyle/>
          <a:p>
            <a:r>
              <a:rPr lang="nl-NL" dirty="0" smtClean="0">
                <a:solidFill>
                  <a:srgbClr val="FFFF00"/>
                </a:solidFill>
              </a:rPr>
              <a:t>Zelfs bij de 2x binding methode blijkt een </a:t>
            </a:r>
            <a:r>
              <a:rPr lang="nl-NL" dirty="0" err="1" smtClean="0">
                <a:solidFill>
                  <a:srgbClr val="FFFF00"/>
                </a:solidFill>
              </a:rPr>
              <a:t>gedebayerde</a:t>
            </a:r>
            <a:r>
              <a:rPr lang="nl-NL" dirty="0" smtClean="0">
                <a:solidFill>
                  <a:srgbClr val="FFFF00"/>
                </a:solidFill>
              </a:rPr>
              <a:t> camera vrijwel niet gevoeliger dat een niet </a:t>
            </a:r>
            <a:r>
              <a:rPr lang="nl-NL" dirty="0" err="1" smtClean="0">
                <a:solidFill>
                  <a:srgbClr val="FFFF00"/>
                </a:solidFill>
              </a:rPr>
              <a:t>gedebayerd</a:t>
            </a:r>
            <a:r>
              <a:rPr lang="nl-NL" dirty="0" smtClean="0">
                <a:solidFill>
                  <a:srgbClr val="FFFF00"/>
                </a:solidFill>
              </a:rPr>
              <a:t> exemplaar!</a:t>
            </a:r>
          </a:p>
          <a:p>
            <a:endParaRPr lang="nl-NL" dirty="0"/>
          </a:p>
        </p:txBody>
      </p:sp>
      <p:sp>
        <p:nvSpPr>
          <p:cNvPr id="4" name="Tekstvak 3"/>
          <p:cNvSpPr txBox="1"/>
          <p:nvPr/>
        </p:nvSpPr>
        <p:spPr>
          <a:xfrm>
            <a:off x="1043606" y="1203598"/>
            <a:ext cx="6480721" cy="2585323"/>
          </a:xfrm>
          <a:prstGeom prst="rect">
            <a:avLst/>
          </a:prstGeom>
          <a:noFill/>
        </p:spPr>
        <p:txBody>
          <a:bodyPr wrap="square" rtlCol="0">
            <a:spAutoFit/>
          </a:bodyPr>
          <a:lstStyle/>
          <a:p>
            <a:r>
              <a:rPr lang="nl-NL" sz="2400" b="1" dirty="0" err="1">
                <a:solidFill>
                  <a:srgbClr val="FFFF00"/>
                </a:solidFill>
              </a:rPr>
              <a:t>Conculsie</a:t>
            </a:r>
            <a:r>
              <a:rPr lang="nl-NL" sz="2400" b="1" dirty="0">
                <a:solidFill>
                  <a:srgbClr val="FFFF00"/>
                </a:solidFill>
              </a:rPr>
              <a:t>; </a:t>
            </a:r>
          </a:p>
          <a:p>
            <a:r>
              <a:rPr lang="nl-NL" sz="2400" b="1" dirty="0" smtClean="0">
                <a:solidFill>
                  <a:srgbClr val="FFFF00"/>
                </a:solidFill>
              </a:rPr>
              <a:t>	het </a:t>
            </a:r>
            <a:r>
              <a:rPr lang="nl-NL" sz="2400" b="1" dirty="0" err="1" smtClean="0">
                <a:solidFill>
                  <a:srgbClr val="FFFF00"/>
                </a:solidFill>
              </a:rPr>
              <a:t>debayeren</a:t>
            </a:r>
            <a:r>
              <a:rPr lang="nl-NL" sz="2400" b="1" dirty="0" smtClean="0">
                <a:solidFill>
                  <a:srgbClr val="FFFF00"/>
                </a:solidFill>
              </a:rPr>
              <a:t> </a:t>
            </a:r>
            <a:r>
              <a:rPr lang="nl-NL" sz="2400" b="1" dirty="0">
                <a:solidFill>
                  <a:srgbClr val="FFFF00"/>
                </a:solidFill>
              </a:rPr>
              <a:t>van de sensor </a:t>
            </a:r>
            <a:r>
              <a:rPr lang="nl-NL" sz="2400" b="1" dirty="0" smtClean="0">
                <a:solidFill>
                  <a:srgbClr val="FFFF00"/>
                </a:solidFill>
              </a:rPr>
              <a:t>is voor  	</a:t>
            </a:r>
            <a:r>
              <a:rPr lang="nl-NL" sz="2400" b="1" dirty="0" err="1" smtClean="0">
                <a:solidFill>
                  <a:srgbClr val="FFFF00"/>
                </a:solidFill>
              </a:rPr>
              <a:t>astrofotografie</a:t>
            </a:r>
            <a:r>
              <a:rPr lang="nl-NL" sz="2400" b="1" dirty="0" smtClean="0">
                <a:solidFill>
                  <a:srgbClr val="FFFF00"/>
                </a:solidFill>
              </a:rPr>
              <a:t> niet aan te bevelen!</a:t>
            </a:r>
          </a:p>
          <a:p>
            <a:r>
              <a:rPr lang="nl-NL" sz="1200" b="1" dirty="0">
                <a:solidFill>
                  <a:srgbClr val="FFFF00"/>
                </a:solidFill>
              </a:rPr>
              <a:t>	</a:t>
            </a:r>
            <a:endParaRPr lang="nl-NL" sz="1200" b="1" dirty="0" smtClean="0">
              <a:solidFill>
                <a:srgbClr val="FFFF00"/>
              </a:solidFill>
            </a:endParaRPr>
          </a:p>
          <a:p>
            <a:r>
              <a:rPr lang="nl-NL" sz="2400" b="1" dirty="0">
                <a:solidFill>
                  <a:srgbClr val="FFFF00"/>
                </a:solidFill>
              </a:rPr>
              <a:t>	</a:t>
            </a:r>
            <a:r>
              <a:rPr lang="nl-NL" b="1" dirty="0" smtClean="0">
                <a:solidFill>
                  <a:srgbClr val="FFFF00"/>
                </a:solidFill>
              </a:rPr>
              <a:t>Door het gevoeligheidsverlies dat dan optreed 	zal bij toepassen van een passende werkwijze 	een niet </a:t>
            </a:r>
            <a:r>
              <a:rPr lang="nl-NL" b="1" dirty="0" err="1" smtClean="0">
                <a:solidFill>
                  <a:srgbClr val="FFFF00"/>
                </a:solidFill>
              </a:rPr>
              <a:t>gedebayerde</a:t>
            </a:r>
            <a:r>
              <a:rPr lang="nl-NL" b="1" dirty="0" smtClean="0">
                <a:solidFill>
                  <a:srgbClr val="FFFF00"/>
                </a:solidFill>
              </a:rPr>
              <a:t> camera nog steeds meer 	signaal geven. </a:t>
            </a:r>
            <a:endParaRPr lang="nl-NL" b="1" dirty="0">
              <a:solidFill>
                <a:srgbClr val="FFFF00"/>
              </a:solidFill>
            </a:endParaRPr>
          </a:p>
        </p:txBody>
      </p:sp>
    </p:spTree>
    <p:extLst>
      <p:ext uri="{BB962C8B-B14F-4D97-AF65-F5344CB8AC3E}">
        <p14:creationId xmlns:p14="http://schemas.microsoft.com/office/powerpoint/2010/main" val="76456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019156" y="915566"/>
            <a:ext cx="7201676" cy="1200329"/>
          </a:xfrm>
          <a:prstGeom prst="rect">
            <a:avLst/>
          </a:prstGeom>
          <a:noFill/>
        </p:spPr>
        <p:txBody>
          <a:bodyPr wrap="square" rtlCol="0">
            <a:spAutoFit/>
          </a:bodyPr>
          <a:lstStyle/>
          <a:p>
            <a:r>
              <a:rPr lang="nl-NL" dirty="0">
                <a:solidFill>
                  <a:srgbClr val="FFFF00"/>
                </a:solidFill>
              </a:rPr>
              <a:t>Bij </a:t>
            </a:r>
            <a:r>
              <a:rPr lang="nl-NL" dirty="0" smtClean="0">
                <a:solidFill>
                  <a:srgbClr val="FFFF00"/>
                </a:solidFill>
              </a:rPr>
              <a:t> </a:t>
            </a:r>
            <a:r>
              <a:rPr lang="nl-NL" dirty="0" err="1" smtClean="0">
                <a:solidFill>
                  <a:srgbClr val="FFFF00"/>
                </a:solidFill>
              </a:rPr>
              <a:t>smalbandfotografie</a:t>
            </a:r>
            <a:r>
              <a:rPr lang="nl-NL" dirty="0" smtClean="0">
                <a:solidFill>
                  <a:srgbClr val="FFFF00"/>
                </a:solidFill>
              </a:rPr>
              <a:t> met een DSLR is </a:t>
            </a:r>
            <a:r>
              <a:rPr lang="nl-NL" dirty="0">
                <a:solidFill>
                  <a:srgbClr val="FFFF00"/>
                </a:solidFill>
              </a:rPr>
              <a:t>het toepassen van 2x binding de beste </a:t>
            </a:r>
            <a:r>
              <a:rPr lang="nl-NL" dirty="0" smtClean="0">
                <a:solidFill>
                  <a:srgbClr val="FFFF00"/>
                </a:solidFill>
              </a:rPr>
              <a:t>optie om de verkregen resultaten te verwerken.  </a:t>
            </a:r>
          </a:p>
          <a:p>
            <a:r>
              <a:rPr lang="nl-NL" dirty="0" smtClean="0">
                <a:solidFill>
                  <a:srgbClr val="FFFF00"/>
                </a:solidFill>
              </a:rPr>
              <a:t>Daar voorafgaand moet altijd een </a:t>
            </a:r>
            <a:r>
              <a:rPr lang="nl-NL" dirty="0" err="1" smtClean="0">
                <a:solidFill>
                  <a:srgbClr val="FFFF00"/>
                </a:solidFill>
              </a:rPr>
              <a:t>rawconversie</a:t>
            </a:r>
            <a:r>
              <a:rPr lang="nl-NL" dirty="0" smtClean="0">
                <a:solidFill>
                  <a:srgbClr val="FFFF00"/>
                </a:solidFill>
              </a:rPr>
              <a:t> zonder interpolatie worden toegepast. </a:t>
            </a:r>
            <a:endParaRPr lang="nl-NL" dirty="0"/>
          </a:p>
        </p:txBody>
      </p:sp>
      <p:sp>
        <p:nvSpPr>
          <p:cNvPr id="5" name="Tekstvak 4"/>
          <p:cNvSpPr txBox="1"/>
          <p:nvPr/>
        </p:nvSpPr>
        <p:spPr>
          <a:xfrm>
            <a:off x="1028106" y="2283718"/>
            <a:ext cx="7200801" cy="2308324"/>
          </a:xfrm>
          <a:prstGeom prst="rect">
            <a:avLst/>
          </a:prstGeom>
          <a:noFill/>
        </p:spPr>
        <p:txBody>
          <a:bodyPr wrap="square" rtlCol="0">
            <a:spAutoFit/>
          </a:bodyPr>
          <a:lstStyle/>
          <a:p>
            <a:r>
              <a:rPr lang="nl-NL" dirty="0" smtClean="0">
                <a:solidFill>
                  <a:srgbClr val="FFFF00"/>
                </a:solidFill>
              </a:rPr>
              <a:t>Bij de </a:t>
            </a:r>
            <a:r>
              <a:rPr lang="nl-NL" dirty="0">
                <a:solidFill>
                  <a:srgbClr val="FFFF00"/>
                </a:solidFill>
              </a:rPr>
              <a:t>kleur </a:t>
            </a:r>
            <a:r>
              <a:rPr lang="nl-NL" dirty="0" err="1">
                <a:solidFill>
                  <a:srgbClr val="FFFF00"/>
                </a:solidFill>
              </a:rPr>
              <a:t>H-a</a:t>
            </a:r>
            <a:r>
              <a:rPr lang="nl-NL" dirty="0">
                <a:solidFill>
                  <a:srgbClr val="FFFF00"/>
                </a:solidFill>
              </a:rPr>
              <a:t> en S-2 </a:t>
            </a:r>
            <a:r>
              <a:rPr lang="nl-NL" dirty="0" smtClean="0">
                <a:solidFill>
                  <a:srgbClr val="FFFF00"/>
                </a:solidFill>
              </a:rPr>
              <a:t>is alleen </a:t>
            </a:r>
            <a:r>
              <a:rPr lang="nl-NL" dirty="0">
                <a:solidFill>
                  <a:srgbClr val="FFFF00"/>
                </a:solidFill>
              </a:rPr>
              <a:t>het </a:t>
            </a:r>
            <a:r>
              <a:rPr lang="nl-NL" dirty="0" smtClean="0">
                <a:solidFill>
                  <a:srgbClr val="FFFF00"/>
                </a:solidFill>
              </a:rPr>
              <a:t>roodkanaal gebruiken ook een goede optie. </a:t>
            </a:r>
          </a:p>
          <a:p>
            <a:r>
              <a:rPr lang="nl-NL" dirty="0" smtClean="0">
                <a:solidFill>
                  <a:srgbClr val="FFFF00"/>
                </a:solidFill>
              </a:rPr>
              <a:t>Dit </a:t>
            </a:r>
            <a:r>
              <a:rPr lang="nl-NL" dirty="0">
                <a:solidFill>
                  <a:srgbClr val="FFFF00"/>
                </a:solidFill>
              </a:rPr>
              <a:t>kan door uit de opname alleen het rood kanaal af te splitsen.</a:t>
            </a:r>
          </a:p>
          <a:p>
            <a:endParaRPr lang="nl-NL" dirty="0" smtClean="0">
              <a:solidFill>
                <a:srgbClr val="FFFF00"/>
              </a:solidFill>
            </a:endParaRPr>
          </a:p>
          <a:p>
            <a:endParaRPr lang="nl-NL" dirty="0">
              <a:solidFill>
                <a:srgbClr val="FFFF00"/>
              </a:solidFill>
            </a:endParaRPr>
          </a:p>
          <a:p>
            <a:r>
              <a:rPr lang="nl-NL" dirty="0" smtClean="0">
                <a:solidFill>
                  <a:srgbClr val="FFFF00"/>
                </a:solidFill>
              </a:rPr>
              <a:t>Beide methoden leveren een bestand op dat 4 x minder pixels bevat.</a:t>
            </a:r>
          </a:p>
          <a:p>
            <a:r>
              <a:rPr lang="nl-NL" dirty="0" smtClean="0">
                <a:solidFill>
                  <a:srgbClr val="FFFF00"/>
                </a:solidFill>
              </a:rPr>
              <a:t>Maar door de </a:t>
            </a:r>
            <a:r>
              <a:rPr lang="nl-NL" dirty="0" err="1" smtClean="0">
                <a:solidFill>
                  <a:srgbClr val="FFFF00"/>
                </a:solidFill>
              </a:rPr>
              <a:t>bayermatrix</a:t>
            </a:r>
            <a:r>
              <a:rPr lang="nl-NL" dirty="0" smtClean="0">
                <a:solidFill>
                  <a:srgbClr val="FFFF00"/>
                </a:solidFill>
              </a:rPr>
              <a:t> heeft dat geen invloed op de uiteindelijk resolutie.</a:t>
            </a:r>
            <a:endParaRPr lang="nl-NL" dirty="0">
              <a:solidFill>
                <a:srgbClr val="FFFF00"/>
              </a:solidFill>
            </a:endParaRPr>
          </a:p>
        </p:txBody>
      </p:sp>
      <p:sp>
        <p:nvSpPr>
          <p:cNvPr id="2" name="Rechthoek 1"/>
          <p:cNvSpPr/>
          <p:nvPr/>
        </p:nvSpPr>
        <p:spPr>
          <a:xfrm>
            <a:off x="971600" y="51470"/>
            <a:ext cx="7249232" cy="523220"/>
          </a:xfrm>
          <a:prstGeom prst="rect">
            <a:avLst/>
          </a:prstGeom>
        </p:spPr>
        <p:txBody>
          <a:bodyPr wrap="square">
            <a:spAutoFit/>
          </a:bodyPr>
          <a:lstStyle/>
          <a:p>
            <a:r>
              <a:rPr lang="nl-NL" sz="1400" b="1" dirty="0">
                <a:solidFill>
                  <a:srgbClr val="92D050"/>
                </a:solidFill>
              </a:rPr>
              <a:t>Door het gevoeligheidsverlies dat dan optreed </a:t>
            </a:r>
            <a:r>
              <a:rPr lang="nl-NL" sz="1400" b="1" dirty="0" smtClean="0">
                <a:solidFill>
                  <a:srgbClr val="92D050"/>
                </a:solidFill>
              </a:rPr>
              <a:t>zal </a:t>
            </a:r>
            <a:r>
              <a:rPr lang="nl-NL" sz="1400" b="1" dirty="0">
                <a:solidFill>
                  <a:srgbClr val="92D050"/>
                </a:solidFill>
              </a:rPr>
              <a:t>bij toepassen van </a:t>
            </a:r>
            <a:r>
              <a:rPr lang="nl-NL" sz="1400" b="1" dirty="0" smtClean="0">
                <a:solidFill>
                  <a:srgbClr val="92D050"/>
                </a:solidFill>
              </a:rPr>
              <a:t>een passende werkwijze een </a:t>
            </a:r>
            <a:r>
              <a:rPr lang="nl-NL" sz="1400" b="1" dirty="0">
                <a:solidFill>
                  <a:srgbClr val="92D050"/>
                </a:solidFill>
              </a:rPr>
              <a:t>niet </a:t>
            </a:r>
            <a:r>
              <a:rPr lang="nl-NL" sz="1400" b="1" dirty="0" err="1">
                <a:solidFill>
                  <a:srgbClr val="92D050"/>
                </a:solidFill>
              </a:rPr>
              <a:t>gedebayerde</a:t>
            </a:r>
            <a:r>
              <a:rPr lang="nl-NL" sz="1400" b="1" dirty="0">
                <a:solidFill>
                  <a:srgbClr val="92D050"/>
                </a:solidFill>
              </a:rPr>
              <a:t> camera nog steeds meer </a:t>
            </a:r>
            <a:r>
              <a:rPr lang="nl-NL" sz="1400" b="1" dirty="0" smtClean="0">
                <a:solidFill>
                  <a:srgbClr val="92D050"/>
                </a:solidFill>
              </a:rPr>
              <a:t>signaal </a:t>
            </a:r>
            <a:r>
              <a:rPr lang="nl-NL" sz="1400" b="1" dirty="0">
                <a:solidFill>
                  <a:srgbClr val="92D050"/>
                </a:solidFill>
              </a:rPr>
              <a:t>geven. </a:t>
            </a:r>
          </a:p>
        </p:txBody>
      </p:sp>
    </p:spTree>
    <p:extLst>
      <p:ext uri="{BB962C8B-B14F-4D97-AF65-F5344CB8AC3E}">
        <p14:creationId xmlns:p14="http://schemas.microsoft.com/office/powerpoint/2010/main" val="354275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012" y="393106"/>
            <a:ext cx="3109222" cy="473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3106"/>
            <a:ext cx="4715452" cy="475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331640" y="0"/>
            <a:ext cx="6430030" cy="369332"/>
          </a:xfrm>
          <a:prstGeom prst="rect">
            <a:avLst/>
          </a:prstGeom>
          <a:noFill/>
        </p:spPr>
        <p:txBody>
          <a:bodyPr wrap="none" rtlCol="0">
            <a:spAutoFit/>
          </a:bodyPr>
          <a:lstStyle/>
          <a:p>
            <a:r>
              <a:rPr lang="nl-NL" dirty="0" smtClean="0">
                <a:solidFill>
                  <a:srgbClr val="FFFF00"/>
                </a:solidFill>
              </a:rPr>
              <a:t>Voorbeeld van gebruik van een DSLR bij </a:t>
            </a:r>
            <a:r>
              <a:rPr lang="nl-NL" dirty="0" err="1" smtClean="0">
                <a:solidFill>
                  <a:srgbClr val="FFFF00"/>
                </a:solidFill>
              </a:rPr>
              <a:t>smalbandfotografie</a:t>
            </a:r>
            <a:r>
              <a:rPr lang="nl-NL" dirty="0" smtClean="0">
                <a:solidFill>
                  <a:srgbClr val="FFFF00"/>
                </a:solidFill>
              </a:rPr>
              <a:t>.</a:t>
            </a:r>
            <a:endParaRPr lang="nl-NL" dirty="0">
              <a:solidFill>
                <a:srgbClr val="FFFF00"/>
              </a:solidFill>
            </a:endParaRPr>
          </a:p>
        </p:txBody>
      </p:sp>
    </p:spTree>
    <p:extLst>
      <p:ext uri="{BB962C8B-B14F-4D97-AF65-F5344CB8AC3E}">
        <p14:creationId xmlns:p14="http://schemas.microsoft.com/office/powerpoint/2010/main" val="12415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39552" y="4779338"/>
            <a:ext cx="6378669" cy="338554"/>
          </a:xfrm>
          <a:prstGeom prst="rect">
            <a:avLst/>
          </a:prstGeom>
          <a:noFill/>
        </p:spPr>
        <p:txBody>
          <a:bodyPr wrap="none" rtlCol="0">
            <a:spAutoFit/>
          </a:bodyPr>
          <a:lstStyle/>
          <a:p>
            <a:r>
              <a:rPr lang="nl-NL" sz="1600" dirty="0" smtClean="0"/>
              <a:t>IC 434 </a:t>
            </a:r>
            <a:r>
              <a:rPr lang="nl-NL" sz="1200" dirty="0" smtClean="0"/>
              <a:t>29-2-2016   </a:t>
            </a:r>
            <a:r>
              <a:rPr lang="nl-NL" sz="1600" dirty="0" smtClean="0"/>
              <a:t>Ha - </a:t>
            </a:r>
            <a:r>
              <a:rPr lang="nl-NL" sz="1200" dirty="0" smtClean="0"/>
              <a:t>250mmF4,8 </a:t>
            </a:r>
            <a:r>
              <a:rPr lang="nl-NL" sz="1200" dirty="0" err="1" smtClean="0"/>
              <a:t>nwt</a:t>
            </a:r>
            <a:r>
              <a:rPr lang="nl-NL" sz="1200" dirty="0" smtClean="0"/>
              <a:t> – 6Da - 27 x 300s - 800iso </a:t>
            </a:r>
            <a:r>
              <a:rPr lang="nl-NL" sz="1200" dirty="0" smtClean="0"/>
              <a:t>_sensortemp.10°C</a:t>
            </a:r>
            <a:endParaRPr lang="nl-NL" sz="1200" dirty="0"/>
          </a:p>
        </p:txBody>
      </p:sp>
    </p:spTree>
    <p:extLst>
      <p:ext uri="{BB962C8B-B14F-4D97-AF65-F5344CB8AC3E}">
        <p14:creationId xmlns:p14="http://schemas.microsoft.com/office/powerpoint/2010/main" val="158105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 y="0"/>
            <a:ext cx="9143997"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547664" y="4762636"/>
            <a:ext cx="5976664" cy="338554"/>
          </a:xfrm>
          <a:prstGeom prst="rect">
            <a:avLst/>
          </a:prstGeom>
          <a:noFill/>
        </p:spPr>
        <p:txBody>
          <a:bodyPr wrap="square" rtlCol="0">
            <a:spAutoFit/>
          </a:bodyPr>
          <a:lstStyle/>
          <a:p>
            <a:r>
              <a:rPr lang="nl-NL" sz="1600" dirty="0" smtClean="0"/>
              <a:t>IC 1396  </a:t>
            </a:r>
            <a:r>
              <a:rPr lang="nl-NL" sz="1200" dirty="0" smtClean="0"/>
              <a:t>4-5-2016  </a:t>
            </a:r>
            <a:r>
              <a:rPr lang="nl-NL" sz="1600" dirty="0" smtClean="0"/>
              <a:t>Ha-</a:t>
            </a:r>
            <a:r>
              <a:rPr lang="nl-NL" sz="1200" dirty="0" smtClean="0"/>
              <a:t>TMB92 </a:t>
            </a:r>
            <a:r>
              <a:rPr lang="nl-NL" sz="1200" dirty="0" smtClean="0"/>
              <a:t>- 6Da - 25 x 300s - 800iso </a:t>
            </a:r>
            <a:r>
              <a:rPr lang="nl-NL" sz="1200" dirty="0" smtClean="0"/>
              <a:t>_sensortemp.18°C</a:t>
            </a:r>
            <a:endParaRPr lang="nl-NL" sz="1200" dirty="0"/>
          </a:p>
        </p:txBody>
      </p:sp>
    </p:spTree>
    <p:extLst>
      <p:ext uri="{BB962C8B-B14F-4D97-AF65-F5344CB8AC3E}">
        <p14:creationId xmlns:p14="http://schemas.microsoft.com/office/powerpoint/2010/main" val="3475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8" y="-10927"/>
            <a:ext cx="9163427" cy="515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55657" y="4798610"/>
            <a:ext cx="7136890" cy="338554"/>
          </a:xfrm>
          <a:prstGeom prst="rect">
            <a:avLst/>
          </a:prstGeom>
          <a:noFill/>
        </p:spPr>
        <p:txBody>
          <a:bodyPr wrap="none" rtlCol="0">
            <a:spAutoFit/>
          </a:bodyPr>
          <a:lstStyle/>
          <a:p>
            <a:r>
              <a:rPr lang="nl-NL" sz="1600" dirty="0" smtClean="0"/>
              <a:t>Sluiernevel west </a:t>
            </a:r>
            <a:r>
              <a:rPr lang="nl-NL" sz="1200" dirty="0" smtClean="0"/>
              <a:t>15-8-2016</a:t>
            </a:r>
            <a:r>
              <a:rPr lang="nl-NL" sz="1600" dirty="0" smtClean="0"/>
              <a:t>  Ha</a:t>
            </a:r>
            <a:r>
              <a:rPr lang="nl-NL" sz="1200" dirty="0" smtClean="0"/>
              <a:t>-250mmF4.8 </a:t>
            </a:r>
            <a:r>
              <a:rPr lang="nl-NL" sz="1200" dirty="0" err="1" smtClean="0"/>
              <a:t>nwt</a:t>
            </a:r>
            <a:r>
              <a:rPr lang="nl-NL" sz="1200" dirty="0" smtClean="0"/>
              <a:t> - 6Da – 10 x 600s-1600iso _ </a:t>
            </a:r>
            <a:r>
              <a:rPr lang="nl-NL" sz="1200" dirty="0" smtClean="0"/>
              <a:t>sensortemp.25°C </a:t>
            </a:r>
            <a:endParaRPr lang="nl-NL" sz="1200" dirty="0"/>
          </a:p>
        </p:txBody>
      </p:sp>
    </p:spTree>
    <p:extLst>
      <p:ext uri="{BB962C8B-B14F-4D97-AF65-F5344CB8AC3E}">
        <p14:creationId xmlns:p14="http://schemas.microsoft.com/office/powerpoint/2010/main" val="121998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9"/>
            <a:ext cx="9150700" cy="514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672246" y="4801208"/>
            <a:ext cx="6614311" cy="338554"/>
          </a:xfrm>
          <a:prstGeom prst="rect">
            <a:avLst/>
          </a:prstGeom>
          <a:noFill/>
        </p:spPr>
        <p:txBody>
          <a:bodyPr wrap="none" rtlCol="0">
            <a:spAutoFit/>
          </a:bodyPr>
          <a:lstStyle/>
          <a:p>
            <a:pPr lvl="0"/>
            <a:r>
              <a:rPr lang="nl-NL" sz="1600" dirty="0">
                <a:solidFill>
                  <a:srgbClr val="FFFFFF"/>
                </a:solidFill>
              </a:rPr>
              <a:t>Sluiernevel </a:t>
            </a:r>
            <a:r>
              <a:rPr lang="nl-NL" sz="1600" dirty="0" smtClean="0">
                <a:solidFill>
                  <a:srgbClr val="FFFFFF"/>
                </a:solidFill>
              </a:rPr>
              <a:t>west </a:t>
            </a:r>
            <a:r>
              <a:rPr lang="nl-NL" sz="1200" dirty="0" smtClean="0">
                <a:solidFill>
                  <a:srgbClr val="FFFFFF"/>
                </a:solidFill>
              </a:rPr>
              <a:t>15-8-2016</a:t>
            </a:r>
            <a:r>
              <a:rPr lang="nl-NL" sz="1600" dirty="0" smtClean="0">
                <a:solidFill>
                  <a:srgbClr val="FFFFFF"/>
                </a:solidFill>
              </a:rPr>
              <a:t>  O3</a:t>
            </a:r>
            <a:r>
              <a:rPr lang="nl-NL" sz="1200" dirty="0" smtClean="0">
                <a:solidFill>
                  <a:srgbClr val="FFFFFF"/>
                </a:solidFill>
              </a:rPr>
              <a:t>-200mmF4 </a:t>
            </a:r>
            <a:r>
              <a:rPr lang="nl-NL" sz="1200" dirty="0" err="1" smtClean="0">
                <a:solidFill>
                  <a:srgbClr val="FFFFFF"/>
                </a:solidFill>
              </a:rPr>
              <a:t>nwt</a:t>
            </a:r>
            <a:r>
              <a:rPr lang="nl-NL" sz="1200" dirty="0" smtClean="0">
                <a:solidFill>
                  <a:srgbClr val="FFFFFF"/>
                </a:solidFill>
              </a:rPr>
              <a:t> - 40Da-cooled_</a:t>
            </a:r>
            <a:r>
              <a:rPr lang="nl-NL" sz="1200" b="1" dirty="0" smtClean="0">
                <a:solidFill>
                  <a:srgbClr val="FFFFFF"/>
                </a:solidFill>
              </a:rPr>
              <a:t>10°C</a:t>
            </a:r>
            <a:r>
              <a:rPr lang="nl-NL" sz="1200" dirty="0" smtClean="0">
                <a:solidFill>
                  <a:srgbClr val="FFFFFF"/>
                </a:solidFill>
              </a:rPr>
              <a:t> 12 x 600s-1600iso </a:t>
            </a:r>
            <a:endParaRPr lang="nl-NL" sz="1200" dirty="0">
              <a:solidFill>
                <a:srgbClr val="FFFFFF"/>
              </a:solidFill>
            </a:endParaRPr>
          </a:p>
        </p:txBody>
      </p:sp>
    </p:spTree>
    <p:extLst>
      <p:ext uri="{BB962C8B-B14F-4D97-AF65-F5344CB8AC3E}">
        <p14:creationId xmlns:p14="http://schemas.microsoft.com/office/powerpoint/2010/main" val="244141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820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6156" y="0"/>
            <a:ext cx="9144000" cy="400110"/>
          </a:xfrm>
          <a:prstGeom prst="rect">
            <a:avLst/>
          </a:prstGeom>
        </p:spPr>
        <p:txBody>
          <a:bodyPr wrap="square">
            <a:spAutoFit/>
          </a:bodyPr>
          <a:lstStyle/>
          <a:p>
            <a:pPr algn="ctr"/>
            <a:r>
              <a:rPr lang="nl-NL" altLang="nl-NL" sz="2000" dirty="0" smtClean="0">
                <a:solidFill>
                  <a:srgbClr val="92D050"/>
                </a:solidFill>
                <a:latin typeface="Calibri" panose="020F0502020204030204" pitchFamily="34" charset="0"/>
              </a:rPr>
              <a:t>Kleurinformatie heeft een </a:t>
            </a:r>
            <a:r>
              <a:rPr lang="nl-NL" altLang="nl-NL" sz="2000" dirty="0">
                <a:solidFill>
                  <a:srgbClr val="92D050"/>
                </a:solidFill>
                <a:latin typeface="Calibri" panose="020F0502020204030204" pitchFamily="34" charset="0"/>
              </a:rPr>
              <a:t>beperkte </a:t>
            </a:r>
            <a:r>
              <a:rPr lang="nl-NL" altLang="nl-NL" sz="2000" dirty="0" smtClean="0">
                <a:solidFill>
                  <a:srgbClr val="92D050"/>
                </a:solidFill>
                <a:latin typeface="Calibri" panose="020F0502020204030204" pitchFamily="34" charset="0"/>
              </a:rPr>
              <a:t>resolutie</a:t>
            </a:r>
            <a:endParaRPr lang="nl-NL" altLang="nl-NL" sz="2000" dirty="0">
              <a:solidFill>
                <a:srgbClr val="92D050"/>
              </a:solidFill>
              <a:latin typeface="Calibri" panose="020F0502020204030204" pitchFamily="34" charset="0"/>
            </a:endParaRPr>
          </a:p>
        </p:txBody>
      </p:sp>
      <p:sp>
        <p:nvSpPr>
          <p:cNvPr id="5" name="Tekstvak 4"/>
          <p:cNvSpPr txBox="1"/>
          <p:nvPr/>
        </p:nvSpPr>
        <p:spPr>
          <a:xfrm>
            <a:off x="487392" y="400110"/>
            <a:ext cx="8136904" cy="1077218"/>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Is de beeldopbouw bij </a:t>
            </a:r>
            <a:r>
              <a:rPr lang="nl-NL" sz="1600" dirty="0" err="1" smtClean="0">
                <a:solidFill>
                  <a:srgbClr val="FFFF00"/>
                </a:solidFill>
                <a:latin typeface="Calibri" panose="020F0502020204030204" pitchFamily="34" charset="0"/>
              </a:rPr>
              <a:t>smalbandopnamen</a:t>
            </a:r>
            <a:r>
              <a:rPr lang="nl-NL" sz="1600" dirty="0" smtClean="0">
                <a:solidFill>
                  <a:srgbClr val="FFFF00"/>
                </a:solidFill>
                <a:latin typeface="Calibri" panose="020F0502020204030204" pitchFamily="34" charset="0"/>
              </a:rPr>
              <a:t> anders dan bij gewone opnamen?</a:t>
            </a:r>
          </a:p>
          <a:p>
            <a:r>
              <a:rPr lang="nl-NL" sz="1200" dirty="0" smtClean="0">
                <a:solidFill>
                  <a:srgbClr val="FFFF00"/>
                </a:solidFill>
                <a:latin typeface="Calibri" panose="020F0502020204030204" pitchFamily="34" charset="0"/>
              </a:rPr>
              <a:t>  </a:t>
            </a:r>
          </a:p>
          <a:p>
            <a:r>
              <a:rPr lang="nl-NL" sz="1600" dirty="0" smtClean="0">
                <a:solidFill>
                  <a:srgbClr val="FFFF00"/>
                </a:solidFill>
                <a:latin typeface="Calibri" panose="020F0502020204030204" pitchFamily="34" charset="0"/>
              </a:rPr>
              <a:t>Neen, ook bij niet </a:t>
            </a:r>
            <a:r>
              <a:rPr lang="nl-NL" sz="1600" dirty="0" err="1" smtClean="0">
                <a:solidFill>
                  <a:srgbClr val="FFFF00"/>
                </a:solidFill>
                <a:latin typeface="Calibri" panose="020F0502020204030204" pitchFamily="34" charset="0"/>
              </a:rPr>
              <a:t>smalbandopnamen</a:t>
            </a:r>
            <a:r>
              <a:rPr lang="nl-NL" sz="1600" dirty="0" smtClean="0">
                <a:solidFill>
                  <a:srgbClr val="FFFF00"/>
                </a:solidFill>
                <a:latin typeface="Calibri" panose="020F0502020204030204" pitchFamily="34" charset="0"/>
              </a:rPr>
              <a:t> wordt de kleurinformatie van rood en blauw  ook maar door slechts een kwart en groen door de helft van de pixels gerealiseerd</a:t>
            </a:r>
            <a:r>
              <a:rPr lang="nl-NL" dirty="0" smtClean="0">
                <a:solidFill>
                  <a:srgbClr val="FFFF00"/>
                </a:solidFill>
                <a:latin typeface="Calibri" panose="020F0502020204030204" pitchFamily="34" charset="0"/>
              </a:rPr>
              <a:t>.</a:t>
            </a:r>
          </a:p>
        </p:txBody>
      </p:sp>
      <p:sp>
        <p:nvSpPr>
          <p:cNvPr id="6" name="Tekstvak 5"/>
          <p:cNvSpPr txBox="1"/>
          <p:nvPr/>
        </p:nvSpPr>
        <p:spPr>
          <a:xfrm>
            <a:off x="487392" y="1707654"/>
            <a:ext cx="3868584" cy="1200329"/>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Voorbeeld;  M27</a:t>
            </a:r>
          </a:p>
          <a:p>
            <a:r>
              <a:rPr lang="nl-NL" sz="1600" dirty="0" smtClean="0">
                <a:solidFill>
                  <a:srgbClr val="FFFF00"/>
                </a:solidFill>
                <a:latin typeface="Calibri" panose="020F0502020204030204" pitchFamily="34" charset="0"/>
              </a:rPr>
              <a:t>bij een DSLR opname wordt </a:t>
            </a:r>
            <a:r>
              <a:rPr lang="nl-NL" sz="1600" b="1" u="sng" dirty="0" smtClean="0">
                <a:solidFill>
                  <a:srgbClr val="FFFF00"/>
                </a:solidFill>
                <a:latin typeface="Calibri" panose="020F0502020204030204" pitchFamily="34" charset="0"/>
              </a:rPr>
              <a:t>altijd</a:t>
            </a:r>
            <a:r>
              <a:rPr lang="nl-NL" sz="1600" dirty="0" smtClean="0">
                <a:solidFill>
                  <a:srgbClr val="FFFF00"/>
                </a:solidFill>
                <a:latin typeface="Calibri" panose="020F0502020204030204" pitchFamily="34" charset="0"/>
              </a:rPr>
              <a:t> het rood en blauw  maar door ¼ van de pixels geregistreerd. </a:t>
            </a:r>
          </a:p>
          <a:p>
            <a:r>
              <a:rPr lang="nl-NL" sz="800" dirty="0" smtClean="0">
                <a:solidFill>
                  <a:srgbClr val="FFFF00"/>
                </a:solidFill>
                <a:latin typeface="Calibri" panose="020F0502020204030204" pitchFamily="34" charset="0"/>
              </a:rPr>
              <a:t> </a:t>
            </a:r>
            <a:endParaRPr lang="nl-NL" sz="800" dirty="0">
              <a:solidFill>
                <a:srgbClr val="FFFF00"/>
              </a:solidFill>
              <a:latin typeface="Calibri" panose="020F0502020204030204" pitchFamily="34" charset="0"/>
            </a:endParaRPr>
          </a:p>
        </p:txBody>
      </p:sp>
      <p:sp>
        <p:nvSpPr>
          <p:cNvPr id="7" name="Tekstvak 6"/>
          <p:cNvSpPr txBox="1"/>
          <p:nvPr/>
        </p:nvSpPr>
        <p:spPr>
          <a:xfrm>
            <a:off x="323528" y="3837566"/>
            <a:ext cx="4464497" cy="1200329"/>
          </a:xfrm>
          <a:prstGeom prst="rect">
            <a:avLst/>
          </a:prstGeom>
          <a:noFill/>
        </p:spPr>
        <p:txBody>
          <a:bodyPr wrap="square" rtlCol="0">
            <a:spAutoFit/>
          </a:bodyPr>
          <a:lstStyle/>
          <a:p>
            <a:r>
              <a:rPr lang="nl-NL" sz="2400" dirty="0" smtClean="0">
                <a:solidFill>
                  <a:srgbClr val="FFFF00"/>
                </a:solidFill>
                <a:latin typeface="Calibri" panose="020F0502020204030204" pitchFamily="34" charset="0"/>
              </a:rPr>
              <a:t>Conclusie!  Bij </a:t>
            </a:r>
            <a:r>
              <a:rPr lang="nl-NL" sz="2400" dirty="0" err="1" smtClean="0">
                <a:solidFill>
                  <a:srgbClr val="FFFF00"/>
                </a:solidFill>
                <a:latin typeface="Calibri" panose="020F0502020204030204" pitchFamily="34" charset="0"/>
              </a:rPr>
              <a:t>smalbandopnamen</a:t>
            </a:r>
            <a:r>
              <a:rPr lang="nl-NL" sz="2400" dirty="0" smtClean="0">
                <a:solidFill>
                  <a:srgbClr val="FFFF00"/>
                </a:solidFill>
                <a:latin typeface="Calibri" panose="020F0502020204030204" pitchFamily="34" charset="0"/>
              </a:rPr>
              <a:t>      zal er  geen scherpte verlies  aan de orde zijn! </a:t>
            </a:r>
            <a:endParaRPr lang="nl-NL" sz="2400" dirty="0">
              <a:solidFill>
                <a:srgbClr val="FFFF00"/>
              </a:solidFill>
              <a:latin typeface="Calibri" panose="020F050202020403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719" y="1402146"/>
            <a:ext cx="4343750" cy="289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220072" y="4299941"/>
            <a:ext cx="3528392" cy="584775"/>
          </a:xfrm>
          <a:prstGeom prst="rect">
            <a:avLst/>
          </a:prstGeom>
          <a:noFill/>
        </p:spPr>
        <p:txBody>
          <a:bodyPr wrap="square" rtlCol="0">
            <a:spAutoFit/>
          </a:bodyPr>
          <a:lstStyle/>
          <a:p>
            <a:r>
              <a:rPr lang="nl-NL" sz="1600" dirty="0" smtClean="0">
                <a:solidFill>
                  <a:srgbClr val="FFFF00"/>
                </a:solidFill>
              </a:rPr>
              <a:t>250mm F4,8 newton 40Da 400 </a:t>
            </a:r>
            <a:r>
              <a:rPr lang="nl-NL" sz="1600" dirty="0" err="1" smtClean="0">
                <a:solidFill>
                  <a:srgbClr val="FFFF00"/>
                </a:solidFill>
              </a:rPr>
              <a:t>iso</a:t>
            </a:r>
            <a:r>
              <a:rPr lang="nl-NL" sz="1600" dirty="0" smtClean="0">
                <a:solidFill>
                  <a:srgbClr val="FFFF00"/>
                </a:solidFill>
              </a:rPr>
              <a:t>               47 x 120 sec.   </a:t>
            </a:r>
            <a:r>
              <a:rPr lang="nl-NL" sz="1200" dirty="0" smtClean="0">
                <a:solidFill>
                  <a:srgbClr val="FFFF00"/>
                </a:solidFill>
              </a:rPr>
              <a:t>19-7-2010</a:t>
            </a:r>
            <a:endParaRPr lang="nl-NL" sz="1200" dirty="0">
              <a:solidFill>
                <a:srgbClr val="FFFF00"/>
              </a:solidFill>
            </a:endParaRPr>
          </a:p>
        </p:txBody>
      </p:sp>
      <p:sp>
        <p:nvSpPr>
          <p:cNvPr id="3" name="Tekstvak 2"/>
          <p:cNvSpPr txBox="1"/>
          <p:nvPr/>
        </p:nvSpPr>
        <p:spPr>
          <a:xfrm>
            <a:off x="487392" y="2851043"/>
            <a:ext cx="3672408" cy="830997"/>
          </a:xfrm>
          <a:prstGeom prst="rect">
            <a:avLst/>
          </a:prstGeom>
          <a:noFill/>
        </p:spPr>
        <p:txBody>
          <a:bodyPr wrap="square" rtlCol="0">
            <a:spAutoFit/>
          </a:bodyPr>
          <a:lstStyle/>
          <a:p>
            <a:pPr lvl="0"/>
            <a:r>
              <a:rPr lang="nl-NL" sz="1600" dirty="0">
                <a:solidFill>
                  <a:srgbClr val="FFFF00"/>
                </a:solidFill>
                <a:latin typeface="Calibri" panose="020F0502020204030204" pitchFamily="34" charset="0"/>
              </a:rPr>
              <a:t>Bij een H-</a:t>
            </a:r>
            <a:r>
              <a:rPr lang="nl-NL" sz="1600" dirty="0" err="1">
                <a:solidFill>
                  <a:srgbClr val="FFFF00"/>
                </a:solidFill>
                <a:latin typeface="Calibri" panose="020F0502020204030204" pitchFamily="34" charset="0"/>
              </a:rPr>
              <a:t>alpha</a:t>
            </a:r>
            <a:r>
              <a:rPr lang="nl-NL" sz="1600" dirty="0">
                <a:solidFill>
                  <a:srgbClr val="FFFF00"/>
                </a:solidFill>
                <a:latin typeface="Calibri" panose="020F0502020204030204" pitchFamily="34" charset="0"/>
              </a:rPr>
              <a:t> opname met een DSLR zal er dus geen verschil in resolutie van het rode beeld zijn. </a:t>
            </a:r>
          </a:p>
        </p:txBody>
      </p:sp>
    </p:spTree>
    <p:extLst>
      <p:ext uri="{BB962C8B-B14F-4D97-AF65-F5344CB8AC3E}">
        <p14:creationId xmlns:p14="http://schemas.microsoft.com/office/powerpoint/2010/main" val="372713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4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97194" y="4731990"/>
            <a:ext cx="7144905" cy="338554"/>
          </a:xfrm>
          <a:prstGeom prst="rect">
            <a:avLst/>
          </a:prstGeom>
          <a:noFill/>
        </p:spPr>
        <p:txBody>
          <a:bodyPr wrap="none" rtlCol="0">
            <a:spAutoFit/>
          </a:bodyPr>
          <a:lstStyle/>
          <a:p>
            <a:pPr lvl="0"/>
            <a:r>
              <a:rPr lang="nl-NL" sz="1400" dirty="0">
                <a:solidFill>
                  <a:srgbClr val="FFFFFF"/>
                </a:solidFill>
              </a:rPr>
              <a:t>Sluiernevel </a:t>
            </a:r>
            <a:r>
              <a:rPr lang="nl-NL" sz="1100" dirty="0">
                <a:solidFill>
                  <a:srgbClr val="FFFFFF"/>
                </a:solidFill>
              </a:rPr>
              <a:t>7-9-2016</a:t>
            </a:r>
            <a:r>
              <a:rPr lang="nl-NL" sz="1400" dirty="0">
                <a:solidFill>
                  <a:srgbClr val="FFFFFF"/>
                </a:solidFill>
              </a:rPr>
              <a:t>   </a:t>
            </a:r>
            <a:r>
              <a:rPr lang="nl-NL" sz="1600" dirty="0">
                <a:solidFill>
                  <a:srgbClr val="FFFFFF"/>
                </a:solidFill>
              </a:rPr>
              <a:t>Ha</a:t>
            </a:r>
            <a:r>
              <a:rPr lang="nl-NL" sz="1200" dirty="0">
                <a:solidFill>
                  <a:srgbClr val="FFFFFF"/>
                </a:solidFill>
              </a:rPr>
              <a:t>-TMB92-6Da 27 x 600s-1600iso   </a:t>
            </a:r>
            <a:r>
              <a:rPr lang="nl-NL" sz="1600" dirty="0">
                <a:solidFill>
                  <a:srgbClr val="FFFFFF"/>
                </a:solidFill>
              </a:rPr>
              <a:t>O3</a:t>
            </a:r>
            <a:r>
              <a:rPr lang="nl-NL" sz="1200" dirty="0">
                <a:solidFill>
                  <a:srgbClr val="FFFFFF"/>
                </a:solidFill>
              </a:rPr>
              <a:t>-F4,5/300mm-40Da 71 x 300s-800iso</a:t>
            </a:r>
          </a:p>
        </p:txBody>
      </p:sp>
    </p:spTree>
    <p:extLst>
      <p:ext uri="{BB962C8B-B14F-4D97-AF65-F5344CB8AC3E}">
        <p14:creationId xmlns:p14="http://schemas.microsoft.com/office/powerpoint/2010/main" val="242754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52" y="0"/>
            <a:ext cx="9273378"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269804" y="4835723"/>
            <a:ext cx="5280163" cy="338554"/>
          </a:xfrm>
          <a:prstGeom prst="rect">
            <a:avLst/>
          </a:prstGeom>
          <a:noFill/>
        </p:spPr>
        <p:txBody>
          <a:bodyPr wrap="none" rtlCol="0">
            <a:spAutoFit/>
          </a:bodyPr>
          <a:lstStyle/>
          <a:p>
            <a:r>
              <a:rPr lang="nl-NL" sz="1400" dirty="0" smtClean="0"/>
              <a:t>M27  </a:t>
            </a:r>
            <a:r>
              <a:rPr lang="nl-NL" sz="1100" dirty="0" smtClean="0"/>
              <a:t>1-9-2016</a:t>
            </a:r>
            <a:r>
              <a:rPr lang="nl-NL" sz="1400" dirty="0" smtClean="0"/>
              <a:t>    </a:t>
            </a:r>
            <a:r>
              <a:rPr lang="nl-NL" sz="1600" dirty="0" smtClean="0"/>
              <a:t>Ha</a:t>
            </a:r>
            <a:r>
              <a:rPr lang="nl-NL" sz="1200" dirty="0" smtClean="0"/>
              <a:t>-6DA  13x900s-1600iso    </a:t>
            </a:r>
            <a:r>
              <a:rPr lang="nl-NL" sz="1600" dirty="0" smtClean="0"/>
              <a:t>O3</a:t>
            </a:r>
            <a:r>
              <a:rPr lang="nl-NL" sz="1200" dirty="0" smtClean="0"/>
              <a:t>-40Da  21x600s-800iso</a:t>
            </a:r>
            <a:endParaRPr lang="nl-NL" sz="1200" dirty="0"/>
          </a:p>
        </p:txBody>
      </p:sp>
    </p:spTree>
    <p:extLst>
      <p:ext uri="{BB962C8B-B14F-4D97-AF65-F5344CB8AC3E}">
        <p14:creationId xmlns:p14="http://schemas.microsoft.com/office/powerpoint/2010/main" val="12119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9" y="-9280"/>
            <a:ext cx="9158199" cy="515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755576" y="4774168"/>
            <a:ext cx="6548588" cy="338554"/>
          </a:xfrm>
          <a:prstGeom prst="rect">
            <a:avLst/>
          </a:prstGeom>
          <a:noFill/>
        </p:spPr>
        <p:txBody>
          <a:bodyPr wrap="none" rtlCol="0">
            <a:spAutoFit/>
          </a:bodyPr>
          <a:lstStyle/>
          <a:p>
            <a:r>
              <a:rPr lang="nl-NL" sz="1600" dirty="0" smtClean="0"/>
              <a:t>IC5070  </a:t>
            </a:r>
            <a:r>
              <a:rPr lang="nl-NL" sz="1400" dirty="0" smtClean="0"/>
              <a:t>7-8-2016</a:t>
            </a:r>
            <a:r>
              <a:rPr lang="nl-NL" sz="1600" dirty="0" smtClean="0"/>
              <a:t>   </a:t>
            </a:r>
            <a:r>
              <a:rPr lang="nl-NL" sz="1600" dirty="0" smtClean="0"/>
              <a:t>Ha</a:t>
            </a:r>
            <a:r>
              <a:rPr lang="nl-NL" sz="1200" dirty="0" smtClean="0"/>
              <a:t>-250mmF4,8 </a:t>
            </a:r>
            <a:r>
              <a:rPr lang="nl-NL" sz="1200" dirty="0" err="1" smtClean="0"/>
              <a:t>nwt</a:t>
            </a:r>
            <a:r>
              <a:rPr lang="nl-NL" sz="1200" dirty="0" smtClean="0"/>
              <a:t> - 6Da – 27 x 600s -1600iso _ </a:t>
            </a:r>
            <a:r>
              <a:rPr lang="nl-NL" sz="1200" dirty="0" smtClean="0"/>
              <a:t>sensortemp. 23°C</a:t>
            </a:r>
            <a:endParaRPr lang="nl-NL" sz="1200" dirty="0"/>
          </a:p>
        </p:txBody>
      </p:sp>
    </p:spTree>
    <p:extLst>
      <p:ext uri="{BB962C8B-B14F-4D97-AF65-F5344CB8AC3E}">
        <p14:creationId xmlns:p14="http://schemas.microsoft.com/office/powerpoint/2010/main" val="80679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84"/>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683568" y="4795361"/>
            <a:ext cx="7632848" cy="338554"/>
          </a:xfrm>
          <a:prstGeom prst="rect">
            <a:avLst/>
          </a:prstGeom>
        </p:spPr>
        <p:txBody>
          <a:bodyPr wrap="square">
            <a:spAutoFit/>
          </a:bodyPr>
          <a:lstStyle/>
          <a:p>
            <a:r>
              <a:rPr lang="nl-NL" sz="1600" dirty="0"/>
              <a:t>IC5070  </a:t>
            </a:r>
            <a:r>
              <a:rPr lang="nl-NL" sz="1200" dirty="0"/>
              <a:t>7-8-2016</a:t>
            </a:r>
            <a:r>
              <a:rPr lang="nl-NL" sz="1600" dirty="0"/>
              <a:t>   </a:t>
            </a:r>
            <a:r>
              <a:rPr lang="nl-NL" sz="1600" dirty="0" smtClean="0"/>
              <a:t>O3-</a:t>
            </a:r>
            <a:r>
              <a:rPr lang="nl-NL" sz="1400" dirty="0" smtClean="0"/>
              <a:t>200mmF4 </a:t>
            </a:r>
            <a:r>
              <a:rPr lang="nl-NL" sz="1400" dirty="0" err="1"/>
              <a:t>nwt</a:t>
            </a:r>
            <a:r>
              <a:rPr lang="nl-NL" sz="1400" dirty="0"/>
              <a:t> - </a:t>
            </a:r>
            <a:r>
              <a:rPr lang="nl-NL" sz="1400" dirty="0" smtClean="0"/>
              <a:t>40Da cooled</a:t>
            </a:r>
            <a:r>
              <a:rPr lang="nl-NL" sz="1400" dirty="0"/>
              <a:t>_</a:t>
            </a:r>
            <a:r>
              <a:rPr lang="nl-NL" sz="1400" dirty="0" smtClean="0"/>
              <a:t>5°C </a:t>
            </a:r>
            <a:r>
              <a:rPr lang="nl-NL" sz="1400" dirty="0"/>
              <a:t>– 27 x 600s -1600iso </a:t>
            </a:r>
          </a:p>
        </p:txBody>
      </p:sp>
    </p:spTree>
    <p:extLst>
      <p:ext uri="{BB962C8B-B14F-4D97-AF65-F5344CB8AC3E}">
        <p14:creationId xmlns:p14="http://schemas.microsoft.com/office/powerpoint/2010/main" val="426763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944251" y="4804946"/>
            <a:ext cx="6920484" cy="338554"/>
          </a:xfrm>
          <a:prstGeom prst="rect">
            <a:avLst/>
          </a:prstGeom>
          <a:noFill/>
        </p:spPr>
        <p:txBody>
          <a:bodyPr wrap="none" rtlCol="0">
            <a:spAutoFit/>
          </a:bodyPr>
          <a:lstStyle/>
          <a:p>
            <a:r>
              <a:rPr lang="nl-NL" sz="1600" dirty="0"/>
              <a:t>NGC </a:t>
            </a:r>
            <a:r>
              <a:rPr lang="nl-NL" sz="1600" dirty="0" smtClean="0"/>
              <a:t>7000 </a:t>
            </a:r>
            <a:r>
              <a:rPr lang="nl-NL" sz="1200" dirty="0" smtClean="0"/>
              <a:t>5-10-2016</a:t>
            </a:r>
            <a:r>
              <a:rPr lang="nl-NL" sz="1600" dirty="0" smtClean="0"/>
              <a:t> Ha-</a:t>
            </a:r>
            <a:r>
              <a:rPr lang="nl-NL" sz="1400" dirty="0" smtClean="0"/>
              <a:t>TMB92 - 6Da – 25 x 900s – 1600iso  </a:t>
            </a:r>
            <a:r>
              <a:rPr lang="nl-NL" sz="1200" dirty="0" smtClean="0"/>
              <a:t>normale </a:t>
            </a:r>
            <a:r>
              <a:rPr lang="nl-NL" sz="1200" dirty="0" smtClean="0"/>
              <a:t>(</a:t>
            </a:r>
            <a:r>
              <a:rPr lang="nl-NL" sz="1200" dirty="0" err="1" smtClean="0"/>
              <a:t>rgb</a:t>
            </a:r>
            <a:r>
              <a:rPr lang="nl-NL" sz="1200" dirty="0" smtClean="0"/>
              <a:t>)verwerking</a:t>
            </a:r>
            <a:endParaRPr lang="nl-NL" sz="1200" dirty="0"/>
          </a:p>
        </p:txBody>
      </p:sp>
    </p:spTree>
    <p:extLst>
      <p:ext uri="{BB962C8B-B14F-4D97-AF65-F5344CB8AC3E}">
        <p14:creationId xmlns:p14="http://schemas.microsoft.com/office/powerpoint/2010/main" val="164439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622"/>
            <a:ext cx="9144000" cy="514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755576" y="4749313"/>
            <a:ext cx="7242688" cy="369332"/>
          </a:xfrm>
          <a:prstGeom prst="rect">
            <a:avLst/>
          </a:prstGeom>
          <a:noFill/>
        </p:spPr>
        <p:txBody>
          <a:bodyPr wrap="none" rtlCol="0">
            <a:spAutoFit/>
          </a:bodyPr>
          <a:lstStyle/>
          <a:p>
            <a:r>
              <a:rPr lang="nl-NL" dirty="0"/>
              <a:t>NGC 7000 </a:t>
            </a:r>
            <a:r>
              <a:rPr lang="nl-NL" sz="1400" dirty="0"/>
              <a:t>5-10-2016</a:t>
            </a:r>
            <a:r>
              <a:rPr lang="nl-NL" dirty="0"/>
              <a:t> </a:t>
            </a:r>
            <a:r>
              <a:rPr lang="nl-NL" dirty="0" smtClean="0"/>
              <a:t>  Ha-</a:t>
            </a:r>
            <a:r>
              <a:rPr lang="nl-NL" sz="1400" dirty="0" smtClean="0"/>
              <a:t>TMB92 </a:t>
            </a:r>
            <a:r>
              <a:rPr lang="nl-NL" sz="1400" dirty="0"/>
              <a:t>- 6Da – 25 x 900s – </a:t>
            </a:r>
            <a:r>
              <a:rPr lang="nl-NL" sz="1400" dirty="0" smtClean="0"/>
              <a:t>1600iso  </a:t>
            </a:r>
            <a:r>
              <a:rPr lang="nl-NL" sz="1400" dirty="0"/>
              <a:t>normale </a:t>
            </a:r>
            <a:r>
              <a:rPr lang="nl-NL" sz="1400" dirty="0" smtClean="0"/>
              <a:t>verwerking</a:t>
            </a:r>
            <a:endParaRPr lang="nl-NL" sz="1400" dirty="0"/>
          </a:p>
        </p:txBody>
      </p:sp>
    </p:spTree>
    <p:extLst>
      <p:ext uri="{BB962C8B-B14F-4D97-AF65-F5344CB8AC3E}">
        <p14:creationId xmlns:p14="http://schemas.microsoft.com/office/powerpoint/2010/main" val="219765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75280" cy="516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78557" y="4843503"/>
            <a:ext cx="7912744" cy="338554"/>
          </a:xfrm>
          <a:prstGeom prst="rect">
            <a:avLst/>
          </a:prstGeom>
          <a:noFill/>
        </p:spPr>
        <p:txBody>
          <a:bodyPr wrap="none" rtlCol="0">
            <a:spAutoFit/>
          </a:bodyPr>
          <a:lstStyle/>
          <a:p>
            <a:r>
              <a:rPr lang="nl-NL" sz="1400" dirty="0"/>
              <a:t>NGC 7000 </a:t>
            </a:r>
            <a:r>
              <a:rPr lang="nl-NL" sz="1100" dirty="0"/>
              <a:t>5-10-2016</a:t>
            </a:r>
            <a:r>
              <a:rPr lang="nl-NL" sz="1400" dirty="0"/>
              <a:t> </a:t>
            </a:r>
            <a:r>
              <a:rPr lang="nl-NL" sz="1600" dirty="0" smtClean="0"/>
              <a:t>O3</a:t>
            </a:r>
            <a:r>
              <a:rPr lang="nl-NL" sz="1400" dirty="0" smtClean="0"/>
              <a:t>-F4,5/300mm </a:t>
            </a:r>
            <a:r>
              <a:rPr lang="nl-NL" sz="1400" dirty="0"/>
              <a:t>- </a:t>
            </a:r>
            <a:r>
              <a:rPr lang="nl-NL" sz="1400" dirty="0" smtClean="0"/>
              <a:t>40Da </a:t>
            </a:r>
            <a:r>
              <a:rPr lang="nl-NL" sz="1400" dirty="0" err="1" smtClean="0"/>
              <a:t>cooled</a:t>
            </a:r>
            <a:r>
              <a:rPr lang="nl-NL" sz="1400" dirty="0" smtClean="0"/>
              <a:t>  25 </a:t>
            </a:r>
            <a:r>
              <a:rPr lang="nl-NL" sz="1400" dirty="0"/>
              <a:t>x </a:t>
            </a:r>
            <a:r>
              <a:rPr lang="nl-NL" sz="1400" dirty="0" smtClean="0"/>
              <a:t>900s–1600iso  </a:t>
            </a:r>
            <a:r>
              <a:rPr lang="nl-NL" sz="1400" dirty="0"/>
              <a:t>normale </a:t>
            </a:r>
            <a:r>
              <a:rPr lang="nl-NL" sz="1400" dirty="0" smtClean="0"/>
              <a:t>(</a:t>
            </a:r>
            <a:r>
              <a:rPr lang="nl-NL" sz="1400" dirty="0" err="1" smtClean="0"/>
              <a:t>rgb</a:t>
            </a:r>
            <a:r>
              <a:rPr lang="nl-NL" sz="1400" dirty="0" smtClean="0"/>
              <a:t>)verwerking</a:t>
            </a:r>
            <a:endParaRPr lang="nl-NL" sz="1400" dirty="0"/>
          </a:p>
        </p:txBody>
      </p:sp>
    </p:spTree>
    <p:extLst>
      <p:ext uri="{BB962C8B-B14F-4D97-AF65-F5344CB8AC3E}">
        <p14:creationId xmlns:p14="http://schemas.microsoft.com/office/powerpoint/2010/main" val="401895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10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899592" y="4835723"/>
            <a:ext cx="8856588" cy="338554"/>
          </a:xfrm>
          <a:prstGeom prst="rect">
            <a:avLst/>
          </a:prstGeom>
          <a:noFill/>
        </p:spPr>
        <p:txBody>
          <a:bodyPr wrap="square" rtlCol="0">
            <a:spAutoFit/>
          </a:bodyPr>
          <a:lstStyle/>
          <a:p>
            <a:r>
              <a:rPr lang="nl-NL" sz="1400" dirty="0"/>
              <a:t>NGC 7000 </a:t>
            </a:r>
            <a:r>
              <a:rPr lang="nl-NL" sz="1100" dirty="0"/>
              <a:t>5-10-2016</a:t>
            </a:r>
            <a:r>
              <a:rPr lang="nl-NL" sz="1400" dirty="0"/>
              <a:t> </a:t>
            </a:r>
            <a:r>
              <a:rPr lang="nl-NL" sz="1600" dirty="0" smtClean="0"/>
              <a:t>O3</a:t>
            </a:r>
            <a:r>
              <a:rPr lang="nl-NL" sz="1400" dirty="0" smtClean="0"/>
              <a:t>-F4,5/300mm </a:t>
            </a:r>
            <a:r>
              <a:rPr lang="nl-NL" sz="1400" dirty="0"/>
              <a:t>- 40Da </a:t>
            </a:r>
            <a:r>
              <a:rPr lang="nl-NL" sz="1400" dirty="0" err="1"/>
              <a:t>cooled</a:t>
            </a:r>
            <a:r>
              <a:rPr lang="nl-NL" sz="1400" dirty="0"/>
              <a:t> </a:t>
            </a:r>
            <a:r>
              <a:rPr lang="nl-NL" sz="1400" dirty="0" smtClean="0"/>
              <a:t> </a:t>
            </a:r>
            <a:r>
              <a:rPr lang="nl-NL" sz="1400" dirty="0"/>
              <a:t>25 x </a:t>
            </a:r>
            <a:r>
              <a:rPr lang="nl-NL" sz="1400" dirty="0" smtClean="0"/>
              <a:t>900s–1600iso  </a:t>
            </a:r>
            <a:r>
              <a:rPr lang="nl-NL" sz="1400" dirty="0"/>
              <a:t>normale </a:t>
            </a:r>
            <a:r>
              <a:rPr lang="nl-NL" sz="1400" dirty="0" smtClean="0"/>
              <a:t>verwerking</a:t>
            </a:r>
            <a:endParaRPr lang="nl-NL" sz="1400" dirty="0"/>
          </a:p>
        </p:txBody>
      </p:sp>
    </p:spTree>
    <p:extLst>
      <p:ext uri="{BB962C8B-B14F-4D97-AF65-F5344CB8AC3E}">
        <p14:creationId xmlns:p14="http://schemas.microsoft.com/office/powerpoint/2010/main" val="15656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501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38"/>
            <a:ext cx="9178526" cy="516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29220" y="4656039"/>
            <a:ext cx="7975260" cy="338554"/>
          </a:xfrm>
          <a:prstGeom prst="rect">
            <a:avLst/>
          </a:prstGeom>
          <a:noFill/>
        </p:spPr>
        <p:txBody>
          <a:bodyPr wrap="none" rtlCol="0">
            <a:spAutoFit/>
          </a:bodyPr>
          <a:lstStyle/>
          <a:p>
            <a:r>
              <a:rPr lang="nl-NL" sz="1600" dirty="0" smtClean="0"/>
              <a:t>NGC 7635 </a:t>
            </a:r>
            <a:r>
              <a:rPr lang="nl-NL" sz="1200" dirty="0" smtClean="0"/>
              <a:t>15-9-2016  </a:t>
            </a:r>
            <a:r>
              <a:rPr lang="nl-NL" sz="1600" dirty="0" smtClean="0"/>
              <a:t>Ha</a:t>
            </a:r>
            <a:r>
              <a:rPr lang="nl-NL" sz="1200" dirty="0" smtClean="0"/>
              <a:t>-250mmF4,8nwt-6Da-23x600s-1600is0    </a:t>
            </a:r>
            <a:r>
              <a:rPr lang="nl-NL" sz="1600" dirty="0" smtClean="0"/>
              <a:t>O3</a:t>
            </a:r>
            <a:r>
              <a:rPr lang="nl-NL" sz="1200" dirty="0" smtClean="0"/>
              <a:t>-200mmF4nwt-40Da-50x300s-1600iso</a:t>
            </a:r>
            <a:endParaRPr lang="nl-NL" sz="1600" dirty="0"/>
          </a:p>
        </p:txBody>
      </p:sp>
    </p:spTree>
    <p:extLst>
      <p:ext uri="{BB962C8B-B14F-4D97-AF65-F5344CB8AC3E}">
        <p14:creationId xmlns:p14="http://schemas.microsoft.com/office/powerpoint/2010/main" val="27795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23479"/>
            <a:ext cx="2926300" cy="195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6084168" y="2143757"/>
            <a:ext cx="2952327" cy="738664"/>
          </a:xfrm>
          <a:prstGeom prst="rect">
            <a:avLst/>
          </a:prstGeom>
          <a:noFill/>
        </p:spPr>
        <p:txBody>
          <a:bodyPr wrap="square" rtlCol="0">
            <a:spAutoFit/>
          </a:bodyPr>
          <a:lstStyle/>
          <a:p>
            <a:r>
              <a:rPr lang="nl-NL" sz="1400" dirty="0" smtClean="0">
                <a:solidFill>
                  <a:srgbClr val="FFFF00"/>
                </a:solidFill>
              </a:rPr>
              <a:t>Dit object is een </a:t>
            </a:r>
            <a:r>
              <a:rPr lang="nl-NL" sz="1400" dirty="0" err="1" smtClean="0">
                <a:solidFill>
                  <a:srgbClr val="FFFF00"/>
                </a:solidFill>
              </a:rPr>
              <a:t>emisienevel</a:t>
            </a:r>
            <a:r>
              <a:rPr lang="nl-NL" sz="1400" dirty="0" smtClean="0">
                <a:solidFill>
                  <a:srgbClr val="FFFF00"/>
                </a:solidFill>
              </a:rPr>
              <a:t> en zendt daarom alleen licht uit in de </a:t>
            </a:r>
            <a:r>
              <a:rPr lang="nl-NL" sz="1400" dirty="0" err="1" smtClean="0">
                <a:solidFill>
                  <a:srgbClr val="FFFF00"/>
                </a:solidFill>
              </a:rPr>
              <a:t>smalbandkleuren</a:t>
            </a:r>
            <a:r>
              <a:rPr lang="nl-NL" sz="1400" dirty="0" smtClean="0">
                <a:solidFill>
                  <a:srgbClr val="FFFF00"/>
                </a:solidFill>
              </a:rPr>
              <a:t>.</a:t>
            </a:r>
            <a:endParaRPr lang="nl-NL" sz="1400" dirty="0">
              <a:solidFill>
                <a:srgbClr val="FFFF00"/>
              </a:solidFill>
            </a:endParaRPr>
          </a:p>
        </p:txBody>
      </p:sp>
      <p:sp>
        <p:nvSpPr>
          <p:cNvPr id="6" name="Tekstvak 5"/>
          <p:cNvSpPr txBox="1"/>
          <p:nvPr/>
        </p:nvSpPr>
        <p:spPr>
          <a:xfrm>
            <a:off x="63500" y="176243"/>
            <a:ext cx="6020668" cy="646331"/>
          </a:xfrm>
          <a:prstGeom prst="rect">
            <a:avLst/>
          </a:prstGeom>
          <a:noFill/>
        </p:spPr>
        <p:txBody>
          <a:bodyPr wrap="square" rtlCol="0">
            <a:spAutoFit/>
          </a:bodyPr>
          <a:lstStyle/>
          <a:p>
            <a:r>
              <a:rPr lang="nl-NL" dirty="0" smtClean="0">
                <a:solidFill>
                  <a:srgbClr val="FFFF00"/>
                </a:solidFill>
              </a:rPr>
              <a:t>Zal de hoeveelheid rood licht in dit voorbeeld veranderen bij het toepassen van een H-</a:t>
            </a:r>
            <a:r>
              <a:rPr lang="nl-NL" dirty="0" err="1" smtClean="0">
                <a:solidFill>
                  <a:srgbClr val="FFFF00"/>
                </a:solidFill>
              </a:rPr>
              <a:t>alpha</a:t>
            </a:r>
            <a:r>
              <a:rPr lang="nl-NL" dirty="0" smtClean="0">
                <a:solidFill>
                  <a:srgbClr val="FFFF00"/>
                </a:solidFill>
              </a:rPr>
              <a:t> </a:t>
            </a:r>
            <a:r>
              <a:rPr lang="nl-NL" dirty="0" err="1" smtClean="0">
                <a:solidFill>
                  <a:srgbClr val="FFFF00"/>
                </a:solidFill>
              </a:rPr>
              <a:t>smalbandfilter</a:t>
            </a:r>
            <a:r>
              <a:rPr lang="nl-NL" dirty="0" smtClean="0">
                <a:solidFill>
                  <a:srgbClr val="FFFF00"/>
                </a:solidFill>
              </a:rPr>
              <a:t>? </a:t>
            </a:r>
            <a:endParaRPr lang="nl-NL" dirty="0">
              <a:solidFill>
                <a:srgbClr val="FFFF00"/>
              </a:solidFill>
            </a:endParaRPr>
          </a:p>
        </p:txBody>
      </p:sp>
      <p:pic>
        <p:nvPicPr>
          <p:cNvPr id="6146" name="Picture 2" descr="http://www.astronomik.com/media/produktabbildungen/astronomik/transmission/full/G_HA_12nm_u_6n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99161"/>
            <a:ext cx="4248472" cy="28739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archive.sbig.com/sbwgifs/astrodon_3nm_char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008793"/>
            <a:ext cx="5256584" cy="3384823"/>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251520" y="4497169"/>
            <a:ext cx="6552727" cy="646331"/>
          </a:xfrm>
          <a:prstGeom prst="rect">
            <a:avLst/>
          </a:prstGeom>
          <a:noFill/>
        </p:spPr>
        <p:txBody>
          <a:bodyPr wrap="square" rtlCol="0">
            <a:spAutoFit/>
          </a:bodyPr>
          <a:lstStyle/>
          <a:p>
            <a:r>
              <a:rPr lang="nl-NL" dirty="0" smtClean="0">
                <a:solidFill>
                  <a:srgbClr val="FFFF00"/>
                </a:solidFill>
              </a:rPr>
              <a:t>Het toepassen van een H-</a:t>
            </a:r>
            <a:r>
              <a:rPr lang="nl-NL" dirty="0" err="1" smtClean="0">
                <a:solidFill>
                  <a:srgbClr val="FFFF00"/>
                </a:solidFill>
              </a:rPr>
              <a:t>alpha</a:t>
            </a:r>
            <a:r>
              <a:rPr lang="nl-NL" dirty="0" smtClean="0">
                <a:solidFill>
                  <a:srgbClr val="FFFF00"/>
                </a:solidFill>
              </a:rPr>
              <a:t> </a:t>
            </a:r>
            <a:r>
              <a:rPr lang="nl-NL" dirty="0" err="1" smtClean="0">
                <a:solidFill>
                  <a:srgbClr val="FFFF00"/>
                </a:solidFill>
              </a:rPr>
              <a:t>smalbandfilter</a:t>
            </a:r>
            <a:r>
              <a:rPr lang="nl-NL" dirty="0" smtClean="0">
                <a:solidFill>
                  <a:srgbClr val="FFFF00"/>
                </a:solidFill>
              </a:rPr>
              <a:t> zal dus niet betekenen dat de sensor minder rood licht krijgt aangeboden!!</a:t>
            </a:r>
            <a:endParaRPr lang="nl-NL" dirty="0">
              <a:solidFill>
                <a:srgbClr val="FFFF00"/>
              </a:solidFill>
            </a:endParaRPr>
          </a:p>
        </p:txBody>
      </p:sp>
    </p:spTree>
    <p:extLst>
      <p:ext uri="{BB962C8B-B14F-4D97-AF65-F5344CB8AC3E}">
        <p14:creationId xmlns:p14="http://schemas.microsoft.com/office/powerpoint/2010/main" val="385526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97579" y="123478"/>
            <a:ext cx="2404826" cy="523220"/>
          </a:xfrm>
          <a:prstGeom prst="rect">
            <a:avLst/>
          </a:prstGeom>
          <a:noFill/>
        </p:spPr>
        <p:txBody>
          <a:bodyPr wrap="none" rtlCol="0">
            <a:spAutoFit/>
          </a:bodyPr>
          <a:lstStyle/>
          <a:p>
            <a:r>
              <a:rPr lang="nl-NL" sz="2800" dirty="0" smtClean="0">
                <a:solidFill>
                  <a:srgbClr val="FFFF00"/>
                </a:solidFill>
              </a:rPr>
              <a:t>Eindconclusie</a:t>
            </a:r>
            <a:endParaRPr lang="nl-NL" sz="2800" dirty="0">
              <a:solidFill>
                <a:srgbClr val="FFFF00"/>
              </a:solidFill>
            </a:endParaRPr>
          </a:p>
        </p:txBody>
      </p:sp>
      <p:sp>
        <p:nvSpPr>
          <p:cNvPr id="3" name="Tekstvak 2"/>
          <p:cNvSpPr txBox="1"/>
          <p:nvPr/>
        </p:nvSpPr>
        <p:spPr>
          <a:xfrm>
            <a:off x="899592" y="929344"/>
            <a:ext cx="7200800" cy="2862322"/>
          </a:xfrm>
          <a:prstGeom prst="rect">
            <a:avLst/>
          </a:prstGeom>
          <a:noFill/>
        </p:spPr>
        <p:txBody>
          <a:bodyPr wrap="square" rtlCol="0">
            <a:spAutoFit/>
          </a:bodyPr>
          <a:lstStyle/>
          <a:p>
            <a:r>
              <a:rPr lang="nl-NL" dirty="0" err="1" smtClean="0">
                <a:solidFill>
                  <a:srgbClr val="FFFF00"/>
                </a:solidFill>
              </a:rPr>
              <a:t>Astrofotografen</a:t>
            </a:r>
            <a:r>
              <a:rPr lang="nl-NL" dirty="0" smtClean="0">
                <a:solidFill>
                  <a:srgbClr val="FFFF00"/>
                </a:solidFill>
              </a:rPr>
              <a:t> die gebruik maken van een DSLR hoeven niet terughoudend te zijn wat </a:t>
            </a:r>
            <a:r>
              <a:rPr lang="nl-NL" dirty="0" err="1" smtClean="0">
                <a:solidFill>
                  <a:srgbClr val="FFFF00"/>
                </a:solidFill>
              </a:rPr>
              <a:t>smalbandopnamen</a:t>
            </a:r>
            <a:r>
              <a:rPr lang="nl-NL" dirty="0" smtClean="0">
                <a:solidFill>
                  <a:srgbClr val="FFFF00"/>
                </a:solidFill>
              </a:rPr>
              <a:t> betreft.</a:t>
            </a:r>
          </a:p>
          <a:p>
            <a:endParaRPr lang="nl-NL" dirty="0">
              <a:solidFill>
                <a:srgbClr val="FFFF00"/>
              </a:solidFill>
            </a:endParaRPr>
          </a:p>
          <a:p>
            <a:r>
              <a:rPr lang="nl-NL" dirty="0" smtClean="0">
                <a:solidFill>
                  <a:srgbClr val="FFFF00"/>
                </a:solidFill>
              </a:rPr>
              <a:t>Door de aanschaf van een set filters kunnen zij zich op een zinvolle manier met deze tak van </a:t>
            </a:r>
            <a:r>
              <a:rPr lang="nl-NL" dirty="0" err="1" smtClean="0">
                <a:solidFill>
                  <a:srgbClr val="FFFF00"/>
                </a:solidFill>
              </a:rPr>
              <a:t>astrofotografie</a:t>
            </a:r>
            <a:r>
              <a:rPr lang="nl-NL" dirty="0" smtClean="0">
                <a:solidFill>
                  <a:srgbClr val="FFFF00"/>
                </a:solidFill>
              </a:rPr>
              <a:t> gaan bezighouden.</a:t>
            </a:r>
          </a:p>
          <a:p>
            <a:endParaRPr lang="nl-NL" dirty="0">
              <a:solidFill>
                <a:srgbClr val="FFFF00"/>
              </a:solidFill>
            </a:endParaRPr>
          </a:p>
          <a:p>
            <a:r>
              <a:rPr lang="nl-NL" dirty="0" smtClean="0">
                <a:solidFill>
                  <a:srgbClr val="FFFF00"/>
                </a:solidFill>
              </a:rPr>
              <a:t>Wel zullen de resultaten altijd achter blijven bij die van de mono </a:t>
            </a:r>
            <a:r>
              <a:rPr lang="nl-NL" dirty="0" err="1" smtClean="0">
                <a:solidFill>
                  <a:srgbClr val="FFFF00"/>
                </a:solidFill>
              </a:rPr>
              <a:t>astro-ccd</a:t>
            </a:r>
            <a:r>
              <a:rPr lang="nl-NL" dirty="0" smtClean="0">
                <a:solidFill>
                  <a:srgbClr val="FFFF00"/>
                </a:solidFill>
              </a:rPr>
              <a:t> camera’s omdat die nu eenmaal beter voor dit werk geschikt zijn.  </a:t>
            </a:r>
          </a:p>
          <a:p>
            <a:endParaRPr lang="nl-NL" dirty="0"/>
          </a:p>
        </p:txBody>
      </p:sp>
    </p:spTree>
    <p:extLst>
      <p:ext uri="{BB962C8B-B14F-4D97-AF65-F5344CB8AC3E}">
        <p14:creationId xmlns:p14="http://schemas.microsoft.com/office/powerpoint/2010/main" val="1449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stronomik.com/media/produktabbildungen/astronomik/transmission/full/G_HA_12nm_u_6n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6765"/>
            <a:ext cx="5184576" cy="350721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539552" y="4011910"/>
            <a:ext cx="8136904" cy="646331"/>
          </a:xfrm>
          <a:prstGeom prst="rect">
            <a:avLst/>
          </a:prstGeom>
          <a:noFill/>
        </p:spPr>
        <p:txBody>
          <a:bodyPr wrap="square" rtlCol="0">
            <a:spAutoFit/>
          </a:bodyPr>
          <a:lstStyle/>
          <a:p>
            <a:r>
              <a:rPr lang="nl-NL" dirty="0" smtClean="0">
                <a:solidFill>
                  <a:srgbClr val="FFFF00"/>
                </a:solidFill>
              </a:rPr>
              <a:t>De bandbreedte van het filter geeft dus niet aan hoeveel H-</a:t>
            </a:r>
            <a:r>
              <a:rPr lang="nl-NL" dirty="0" err="1" smtClean="0">
                <a:solidFill>
                  <a:srgbClr val="FFFF00"/>
                </a:solidFill>
              </a:rPr>
              <a:t>alpha</a:t>
            </a:r>
            <a:r>
              <a:rPr lang="nl-NL" dirty="0" smtClean="0">
                <a:solidFill>
                  <a:srgbClr val="FFFF00"/>
                </a:solidFill>
              </a:rPr>
              <a:t> licht wordt doorgelaten maar geeft aan hoeveel </a:t>
            </a:r>
            <a:r>
              <a:rPr lang="nl-NL" b="1" u="sng" dirty="0" smtClean="0">
                <a:solidFill>
                  <a:srgbClr val="FFFF00"/>
                </a:solidFill>
              </a:rPr>
              <a:t>niet</a:t>
            </a:r>
            <a:r>
              <a:rPr lang="nl-NL" dirty="0" smtClean="0">
                <a:solidFill>
                  <a:srgbClr val="FFFF00"/>
                </a:solidFill>
              </a:rPr>
              <a:t> H-</a:t>
            </a:r>
            <a:r>
              <a:rPr lang="nl-NL" dirty="0" err="1" smtClean="0">
                <a:solidFill>
                  <a:srgbClr val="FFFF00"/>
                </a:solidFill>
              </a:rPr>
              <a:t>alpha</a:t>
            </a:r>
            <a:r>
              <a:rPr lang="nl-NL" dirty="0" smtClean="0">
                <a:solidFill>
                  <a:srgbClr val="FFFF00"/>
                </a:solidFill>
              </a:rPr>
              <a:t> licht wordt door gelaten!</a:t>
            </a:r>
            <a:endParaRPr lang="nl-NL" dirty="0">
              <a:solidFill>
                <a:srgbClr val="FFFF00"/>
              </a:solidFill>
            </a:endParaRPr>
          </a:p>
        </p:txBody>
      </p:sp>
    </p:spTree>
    <p:extLst>
      <p:ext uri="{BB962C8B-B14F-4D97-AF65-F5344CB8AC3E}">
        <p14:creationId xmlns:p14="http://schemas.microsoft.com/office/powerpoint/2010/main" val="1220678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339502"/>
          </a:xfrm>
        </p:spPr>
        <p:txBody>
          <a:bodyPr/>
          <a:lstStyle/>
          <a:p>
            <a:pPr lvl="0" eaLnBrk="1" hangingPunct="1">
              <a:spcBef>
                <a:spcPct val="20000"/>
              </a:spcBef>
            </a:pPr>
            <a:r>
              <a:rPr lang="nl-NL" altLang="nl-NL" sz="2000" dirty="0">
                <a:solidFill>
                  <a:srgbClr val="92D050"/>
                </a:solidFill>
                <a:latin typeface="Calibri" panose="020F0502020204030204" pitchFamily="34" charset="0"/>
                <a:ea typeface="+mn-ea"/>
              </a:rPr>
              <a:t>Twee derde van het licht bereikt de sensor </a:t>
            </a:r>
            <a:r>
              <a:rPr lang="nl-NL" altLang="nl-NL" sz="2000" dirty="0" smtClean="0">
                <a:solidFill>
                  <a:srgbClr val="92D050"/>
                </a:solidFill>
                <a:latin typeface="Calibri" panose="020F0502020204030204" pitchFamily="34" charset="0"/>
                <a:ea typeface="+mn-ea"/>
              </a:rPr>
              <a:t>niet</a:t>
            </a:r>
            <a:endParaRPr lang="nl-NL" dirty="0">
              <a:latin typeface="Calibri" panose="020F0502020204030204" pitchFamily="34" charset="0"/>
            </a:endParaRPr>
          </a:p>
        </p:txBody>
      </p:sp>
      <p:sp>
        <p:nvSpPr>
          <p:cNvPr id="3" name="Tijdelijke aanduiding voor inhoud 2"/>
          <p:cNvSpPr>
            <a:spLocks noGrp="1"/>
          </p:cNvSpPr>
          <p:nvPr>
            <p:ph idx="1"/>
          </p:nvPr>
        </p:nvSpPr>
        <p:spPr>
          <a:xfrm>
            <a:off x="251520" y="411515"/>
            <a:ext cx="8892480" cy="1800199"/>
          </a:xfrm>
        </p:spPr>
        <p:txBody>
          <a:bodyPr/>
          <a:lstStyle/>
          <a:p>
            <a:pPr marL="0" indent="0">
              <a:buNone/>
            </a:pPr>
            <a:r>
              <a:rPr lang="nl-NL" sz="1600" dirty="0" smtClean="0">
                <a:solidFill>
                  <a:srgbClr val="FFFF00"/>
                </a:solidFill>
                <a:latin typeface="Calibri" panose="020F0502020204030204" pitchFamily="34" charset="0"/>
              </a:rPr>
              <a:t>Voor het licht de sensor van een DSLR bereikt heeft het een aantal filters gepasseerd.</a:t>
            </a:r>
          </a:p>
          <a:p>
            <a:pPr marL="0" indent="0">
              <a:buNone/>
            </a:pPr>
            <a:r>
              <a:rPr lang="nl-NL" sz="1200" dirty="0" smtClean="0">
                <a:solidFill>
                  <a:srgbClr val="FFFF00"/>
                </a:solidFill>
              </a:rPr>
              <a:t> </a:t>
            </a:r>
            <a:endParaRPr lang="nl-NL" sz="1200" dirty="0">
              <a:solidFill>
                <a:srgbClr val="FFFF00"/>
              </a:solidFill>
            </a:endParaRPr>
          </a:p>
          <a:p>
            <a:pPr marL="0" indent="0">
              <a:buNone/>
            </a:pPr>
            <a:r>
              <a:rPr lang="nl-NL" sz="1600" dirty="0" smtClean="0">
                <a:solidFill>
                  <a:srgbClr val="FFFF00"/>
                </a:solidFill>
                <a:latin typeface="Calibri" panose="020F0502020204030204" pitchFamily="34" charset="0"/>
              </a:rPr>
              <a:t>Meestal;</a:t>
            </a:r>
          </a:p>
          <a:p>
            <a:r>
              <a:rPr lang="nl-NL" sz="1600" dirty="0" smtClean="0">
                <a:solidFill>
                  <a:srgbClr val="FFFF00"/>
                </a:solidFill>
                <a:latin typeface="Calibri" panose="020F0502020204030204" pitchFamily="34" charset="0"/>
              </a:rPr>
              <a:t>Low Pass filter ( moet moiré effecten voorkomen, dikwijls ook met stofreinigingsfunctie).</a:t>
            </a:r>
          </a:p>
          <a:p>
            <a:r>
              <a:rPr lang="nl-NL" sz="1600" dirty="0" smtClean="0">
                <a:solidFill>
                  <a:srgbClr val="FFFF00"/>
                </a:solidFill>
                <a:latin typeface="Calibri" panose="020F0502020204030204" pitchFamily="34" charset="0"/>
              </a:rPr>
              <a:t>Hot </a:t>
            </a:r>
            <a:r>
              <a:rPr lang="nl-NL" sz="1600" dirty="0" err="1" smtClean="0">
                <a:solidFill>
                  <a:srgbClr val="FFFF00"/>
                </a:solidFill>
                <a:latin typeface="Calibri" panose="020F0502020204030204" pitchFamily="34" charset="0"/>
              </a:rPr>
              <a:t>mirror</a:t>
            </a:r>
            <a:r>
              <a:rPr lang="nl-NL" sz="1600" dirty="0" smtClean="0">
                <a:solidFill>
                  <a:srgbClr val="FFFF00"/>
                </a:solidFill>
                <a:latin typeface="Calibri" panose="020F0502020204030204" pitchFamily="34" charset="0"/>
              </a:rPr>
              <a:t>  ( moet de kleurgevoeligheid sensor  aanpassen aan de kleurgevoeligheid van het oog)</a:t>
            </a:r>
          </a:p>
          <a:p>
            <a:r>
              <a:rPr lang="nl-NL" sz="1600" dirty="0" smtClean="0">
                <a:solidFill>
                  <a:srgbClr val="FFFF00"/>
                </a:solidFill>
                <a:latin typeface="Calibri" panose="020F0502020204030204" pitchFamily="34" charset="0"/>
              </a:rPr>
              <a:t>Filter van de Bayermatrix (voor het verkrijgen van de nodige kleurinformatie). </a:t>
            </a:r>
            <a:endParaRPr lang="nl-NL" sz="1800" dirty="0">
              <a:solidFill>
                <a:srgbClr val="FFFF00"/>
              </a:solidFill>
              <a:latin typeface="Calibri" panose="020F0502020204030204" pitchFamily="34"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925" y="2272960"/>
            <a:ext cx="4404784"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72961"/>
            <a:ext cx="4392488"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17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Backup12-2015\Documents\Astro\450Dmono\standard_camer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3888" y="2676537"/>
            <a:ext cx="5040560" cy="244421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K:\Backup12-2015\Documents\Astro\450Dmono\spectrale resp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51470"/>
            <a:ext cx="5040560" cy="260131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315952" y="109572"/>
            <a:ext cx="3175927" cy="2554545"/>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Hoe is de transmissie  van deze verschillende filters?</a:t>
            </a:r>
          </a:p>
          <a:p>
            <a:endParaRPr lang="nl-NL" sz="1600" dirty="0">
              <a:solidFill>
                <a:srgbClr val="FFFF00"/>
              </a:solidFill>
              <a:latin typeface="Calibri" panose="020F0502020204030204" pitchFamily="34" charset="0"/>
            </a:endParaRPr>
          </a:p>
          <a:p>
            <a:r>
              <a:rPr lang="nl-NL" sz="1600" dirty="0" smtClean="0">
                <a:solidFill>
                  <a:srgbClr val="FFFF00"/>
                </a:solidFill>
                <a:latin typeface="Calibri" panose="020F0502020204030204" pitchFamily="34" charset="0"/>
              </a:rPr>
              <a:t>Bij dit soort grafieken wordt bijna altijd de spectrale gevoeligheid getoond.</a:t>
            </a:r>
          </a:p>
          <a:p>
            <a:r>
              <a:rPr lang="nl-NL" sz="1600" dirty="0" smtClean="0">
                <a:solidFill>
                  <a:srgbClr val="FFFF00"/>
                </a:solidFill>
                <a:latin typeface="Calibri" panose="020F0502020204030204" pitchFamily="34" charset="0"/>
              </a:rPr>
              <a:t>Hierdoor is niet goed de transmissie van de verschillende filters af te lezen omdat de gevoeligheid van de sensor een overheersende factor is.</a:t>
            </a:r>
            <a:endParaRPr lang="nl-NL" sz="1600" dirty="0">
              <a:solidFill>
                <a:srgbClr val="FFFF00"/>
              </a:solidFill>
              <a:latin typeface="Calibri" panose="020F0502020204030204" pitchFamily="34" charset="0"/>
            </a:endParaRPr>
          </a:p>
        </p:txBody>
      </p:sp>
      <p:sp>
        <p:nvSpPr>
          <p:cNvPr id="5" name="Tekstvak 4"/>
          <p:cNvSpPr txBox="1"/>
          <p:nvPr/>
        </p:nvSpPr>
        <p:spPr>
          <a:xfrm>
            <a:off x="351011" y="3219822"/>
            <a:ext cx="3024336" cy="1569660"/>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Hier een voorbeeld waar wel de transmissie van de filters is aangegeven.</a:t>
            </a:r>
          </a:p>
          <a:p>
            <a:r>
              <a:rPr lang="nl-NL" sz="1600" dirty="0" smtClean="0">
                <a:solidFill>
                  <a:srgbClr val="FFFF00"/>
                </a:solidFill>
                <a:latin typeface="Calibri" panose="020F0502020204030204" pitchFamily="34" charset="0"/>
              </a:rPr>
              <a:t>Dan is te zien dat de </a:t>
            </a:r>
            <a:r>
              <a:rPr lang="nl-NL" sz="1600" dirty="0" err="1" smtClean="0">
                <a:solidFill>
                  <a:srgbClr val="FFFF00"/>
                </a:solidFill>
                <a:latin typeface="Calibri" panose="020F0502020204030204" pitchFamily="34" charset="0"/>
              </a:rPr>
              <a:t>bayerfilters</a:t>
            </a:r>
            <a:r>
              <a:rPr lang="nl-NL" sz="1600" dirty="0" smtClean="0">
                <a:solidFill>
                  <a:srgbClr val="FFFF00"/>
                </a:solidFill>
                <a:latin typeface="Calibri" panose="020F0502020204030204" pitchFamily="34" charset="0"/>
              </a:rPr>
              <a:t> ook nog doorlaat hebben buiten hun hoofdgebied.</a:t>
            </a:r>
            <a:endParaRPr lang="nl-NL" sz="16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49000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Backup12-2015\Documents\Astro\450Dmono\standard_camer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9872" y="1131590"/>
            <a:ext cx="5635086" cy="244421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251520" y="195487"/>
            <a:ext cx="3168352" cy="1354217"/>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De </a:t>
            </a:r>
            <a:r>
              <a:rPr lang="nl-NL" sz="1600" dirty="0" err="1" smtClean="0">
                <a:solidFill>
                  <a:srgbClr val="FFFF00"/>
                </a:solidFill>
                <a:latin typeface="Calibri" panose="020F0502020204030204" pitchFamily="34" charset="0"/>
              </a:rPr>
              <a:t>Hotmirror</a:t>
            </a:r>
            <a:r>
              <a:rPr lang="nl-NL" sz="1600" dirty="0" smtClean="0">
                <a:solidFill>
                  <a:srgbClr val="FFFF00"/>
                </a:solidFill>
                <a:latin typeface="Calibri" panose="020F0502020204030204" pitchFamily="34" charset="0"/>
              </a:rPr>
              <a:t> ( lichtblauwe lijn) die normaal in een DSLR aanwezig is beperkt de respons op het rode licht zoals dat ook voor de ooggevoeligheid aan de orde is</a:t>
            </a:r>
            <a:r>
              <a:rPr lang="nl-NL" dirty="0" smtClean="0">
                <a:solidFill>
                  <a:srgbClr val="FFFF00"/>
                </a:solidFill>
                <a:latin typeface="Calibri" panose="020F0502020204030204" pitchFamily="34" charset="0"/>
              </a:rPr>
              <a:t>.</a:t>
            </a:r>
            <a:endParaRPr lang="nl-NL" dirty="0">
              <a:solidFill>
                <a:srgbClr val="FFFF00"/>
              </a:solidFill>
              <a:latin typeface="Calibri" panose="020F0502020204030204" pitchFamily="34" charset="0"/>
            </a:endParaRPr>
          </a:p>
        </p:txBody>
      </p:sp>
      <p:sp>
        <p:nvSpPr>
          <p:cNvPr id="6" name="Tekstvak 5"/>
          <p:cNvSpPr txBox="1"/>
          <p:nvPr/>
        </p:nvSpPr>
        <p:spPr>
          <a:xfrm>
            <a:off x="251520" y="1977684"/>
            <a:ext cx="3168352" cy="2554545"/>
          </a:xfrm>
          <a:prstGeom prst="rect">
            <a:avLst/>
          </a:prstGeom>
          <a:noFill/>
        </p:spPr>
        <p:txBody>
          <a:bodyPr wrap="square" rtlCol="0">
            <a:spAutoFit/>
          </a:bodyPr>
          <a:lstStyle/>
          <a:p>
            <a:r>
              <a:rPr lang="nl-NL" sz="1600" dirty="0" smtClean="0">
                <a:solidFill>
                  <a:srgbClr val="FFFF00"/>
                </a:solidFill>
                <a:latin typeface="Calibri" panose="020F0502020204030204" pitchFamily="34" charset="0"/>
              </a:rPr>
              <a:t>Omdat de rode </a:t>
            </a:r>
            <a:r>
              <a:rPr lang="nl-NL" sz="1600" dirty="0" err="1" smtClean="0">
                <a:solidFill>
                  <a:srgbClr val="FFFF00"/>
                </a:solidFill>
                <a:latin typeface="Calibri" panose="020F0502020204030204" pitchFamily="34" charset="0"/>
              </a:rPr>
              <a:t>bayerfilters</a:t>
            </a:r>
            <a:r>
              <a:rPr lang="nl-NL" sz="1600" dirty="0" smtClean="0">
                <a:solidFill>
                  <a:srgbClr val="FFFF00"/>
                </a:solidFill>
                <a:latin typeface="Calibri" panose="020F0502020204030204" pitchFamily="34" charset="0"/>
              </a:rPr>
              <a:t>  </a:t>
            </a:r>
          </a:p>
          <a:p>
            <a:r>
              <a:rPr lang="nl-NL" sz="1600" dirty="0" smtClean="0">
                <a:solidFill>
                  <a:srgbClr val="FFFF00"/>
                </a:solidFill>
                <a:latin typeface="Calibri" panose="020F0502020204030204" pitchFamily="34" charset="0"/>
              </a:rPr>
              <a:t>(rode lijn) dit rode licht wel  geheel doorlaat wordt voor astrofotografen de Hot </a:t>
            </a:r>
            <a:r>
              <a:rPr lang="nl-NL" sz="1600" dirty="0" err="1" smtClean="0">
                <a:solidFill>
                  <a:srgbClr val="FFFF00"/>
                </a:solidFill>
                <a:latin typeface="Calibri" panose="020F0502020204030204" pitchFamily="34" charset="0"/>
              </a:rPr>
              <a:t>mirror</a:t>
            </a:r>
            <a:r>
              <a:rPr lang="nl-NL" sz="1600" dirty="0" smtClean="0">
                <a:solidFill>
                  <a:srgbClr val="FFFF00"/>
                </a:solidFill>
                <a:latin typeface="Calibri" panose="020F0502020204030204" pitchFamily="34" charset="0"/>
              </a:rPr>
              <a:t> dikwijls vervangen door een filter dat wel dit donkerrode licht volledig doorlaat. </a:t>
            </a:r>
          </a:p>
          <a:p>
            <a:r>
              <a:rPr lang="nl-NL" sz="1600" dirty="0" smtClean="0">
                <a:solidFill>
                  <a:srgbClr val="FFFF00"/>
                </a:solidFill>
                <a:latin typeface="Calibri" panose="020F0502020204030204" pitchFamily="34" charset="0"/>
              </a:rPr>
              <a:t>Een dergelijk gemodificeerde camera is veel gevoeliger voor H-</a:t>
            </a:r>
            <a:r>
              <a:rPr lang="nl-NL" sz="1600" dirty="0" err="1" smtClean="0">
                <a:solidFill>
                  <a:srgbClr val="FFFF00"/>
                </a:solidFill>
                <a:latin typeface="Calibri" panose="020F0502020204030204" pitchFamily="34" charset="0"/>
              </a:rPr>
              <a:t>alpha</a:t>
            </a:r>
            <a:r>
              <a:rPr lang="nl-NL" sz="1600" dirty="0" smtClean="0">
                <a:solidFill>
                  <a:srgbClr val="FFFF00"/>
                </a:solidFill>
                <a:latin typeface="Calibri" panose="020F0502020204030204" pitchFamily="34" charset="0"/>
              </a:rPr>
              <a:t> en SII licht.</a:t>
            </a:r>
            <a:endParaRPr lang="nl-NL" sz="16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5622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tandaardontwerp">
  <a:themeElements>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7287</TotalTime>
  <Words>2608</Words>
  <Application>Microsoft Office PowerPoint</Application>
  <PresentationFormat>Diavoorstelling (16:9)</PresentationFormat>
  <Paragraphs>214</Paragraphs>
  <Slides>50</Slides>
  <Notes>8</Notes>
  <HiddenSlides>0</HiddenSlides>
  <MMClips>0</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50</vt:i4>
      </vt:variant>
    </vt:vector>
  </HeadingPairs>
  <TitlesOfParts>
    <vt:vector size="52" baseType="lpstr">
      <vt:lpstr>Standaardontwerp</vt:lpstr>
      <vt:lpstr>Werkblad</vt:lpstr>
      <vt:lpstr>Smalbandfotografie met een DSLR</vt:lpstr>
      <vt:lpstr>PowerPoint-presentatie</vt:lpstr>
      <vt:lpstr>PowerPoint-presentatie</vt:lpstr>
      <vt:lpstr>PowerPoint-presentatie</vt:lpstr>
      <vt:lpstr>PowerPoint-presentatie</vt:lpstr>
      <vt:lpstr>PowerPoint-presentatie</vt:lpstr>
      <vt:lpstr>Twee derde van het licht bereikt de sensor niet</vt:lpstr>
      <vt:lpstr>PowerPoint-presentatie</vt:lpstr>
      <vt:lpstr>PowerPoint-presentatie</vt:lpstr>
      <vt:lpstr>Wat is de invloed van de Bayermatrix bij smalbandopnamen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JacBrosens</dc:creator>
  <cp:lastModifiedBy>JacBrosens</cp:lastModifiedBy>
  <cp:revision>255</cp:revision>
  <dcterms:created xsi:type="dcterms:W3CDTF">2016-02-22T10:53:59Z</dcterms:created>
  <dcterms:modified xsi:type="dcterms:W3CDTF">2018-06-08T17:37:43Z</dcterms:modified>
</cp:coreProperties>
</file>